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4.bin" ContentType="application/vnd.openxmlformats-officedocument.oleObject"/>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490" r:id="rId2"/>
    <p:sldId id="553" r:id="rId3"/>
    <p:sldId id="554" r:id="rId4"/>
    <p:sldId id="555" r:id="rId5"/>
    <p:sldId id="529" r:id="rId6"/>
    <p:sldId id="568" r:id="rId7"/>
    <p:sldId id="562" r:id="rId8"/>
    <p:sldId id="566" r:id="rId9"/>
    <p:sldId id="567" r:id="rId10"/>
    <p:sldId id="556" r:id="rId11"/>
    <p:sldId id="557" r:id="rId12"/>
    <p:sldId id="564" r:id="rId13"/>
    <p:sldId id="532" r:id="rId14"/>
    <p:sldId id="533" r:id="rId15"/>
    <p:sldId id="558" r:id="rId16"/>
    <p:sldId id="531" r:id="rId17"/>
    <p:sldId id="560" r:id="rId18"/>
    <p:sldId id="561" r:id="rId19"/>
    <p:sldId id="572" r:id="rId20"/>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5" d="100"/>
          <a:sy n="65" d="100"/>
        </p:scale>
        <p:origin x="-51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4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41AD4BC-8393-104C-8353-CED99E32E7B6}" type="datetime1">
              <a:rPr lang="en-US"/>
              <a:pPr/>
              <a:t>11/11/19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152181B-1C73-0244-9387-628DCE764B6A}" type="slidenum">
              <a:rPr lang="en-US"/>
              <a:pPr/>
              <a:t>‹#›</a:t>
            </a:fld>
            <a:endParaRPr lang="en-US"/>
          </a:p>
        </p:txBody>
      </p:sp>
    </p:spTree>
    <p:extLst>
      <p:ext uri="{BB962C8B-B14F-4D97-AF65-F5344CB8AC3E}">
        <p14:creationId xmlns:p14="http://schemas.microsoft.com/office/powerpoint/2010/main" val="280862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9217B52-3740-3A46-8C50-79B474BE7308}" type="datetime1">
              <a:rPr lang="en-US"/>
              <a:pPr/>
              <a:t>11/11/19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3A8FC92-B6B5-D643-8951-DA8DBD21F074}" type="slidenum">
              <a:rPr lang="en-US"/>
              <a:pPr/>
              <a:t>‹#›</a:t>
            </a:fld>
            <a:endParaRPr lang="en-US"/>
          </a:p>
        </p:txBody>
      </p:sp>
    </p:spTree>
    <p:extLst>
      <p:ext uri="{BB962C8B-B14F-4D97-AF65-F5344CB8AC3E}">
        <p14:creationId xmlns:p14="http://schemas.microsoft.com/office/powerpoint/2010/main" val="367875926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cap="flat"/>
        </p:spPr>
      </p:sp>
      <p:sp>
        <p:nvSpPr>
          <p:cNvPr id="337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cap="flat"/>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cap="flat"/>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p:cNvSpPr>
          <p:nvPr>
            <p:ph type="sldImg"/>
          </p:nvPr>
        </p:nvSpPr>
        <p:spPr>
          <a:xfrm>
            <a:off x="1150938" y="692150"/>
            <a:ext cx="4556125" cy="3416300"/>
          </a:xfrm>
          <a:ln/>
        </p:spPr>
      </p:sp>
      <p:sp>
        <p:nvSpPr>
          <p:cNvPr id="860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100">
                <a:ea typeface="ＭＳ Ｐゴシック" charset="0"/>
                <a:cs typeface="ＭＳ Ｐゴシック" charset="0"/>
              </a:rPr>
              <a:t>Iron Mountain Mine, also known as the Richmond Mine at Iron Mountain, is a mine near Redding in Northern California. Geologically classified as a "massive sulfide ore deposit", the site was mined for iron, silver, gold, copper, zinc, and pyrite intermittently from the 1860s until 1963. The mine is the source of extremely acidic mine drainage which also contains large amounts of zinc, copper and cadmium. One of America's most toxic waste sites, it has been listed as a federal Superfund site since 1983.</a:t>
            </a:r>
          </a:p>
          <a:p>
            <a:pPr>
              <a:lnSpc>
                <a:spcPct val="80000"/>
              </a:lnSpc>
            </a:pPr>
            <a:endParaRPr lang="en-US" sz="1100">
              <a:ea typeface="ＭＳ Ｐゴシック" charset="0"/>
              <a:cs typeface="ＭＳ Ｐゴシック" charset="0"/>
            </a:endParaRPr>
          </a:p>
          <a:p>
            <a:pPr>
              <a:lnSpc>
                <a:spcPct val="80000"/>
              </a:lnSpc>
            </a:pPr>
            <a:r>
              <a:rPr lang="en-US" sz="1100">
                <a:ea typeface="ＭＳ Ｐゴシック" charset="0"/>
                <a:cs typeface="ＭＳ Ｐゴシック" charset="0"/>
              </a:rPr>
              <a:t>The drainage water from the Iron Mountain Mine is the most acidic water on Earth; some samples collected in 1990 and 1991 have been measured to have a pH value of -3.6, which is the lowest pH observed globally in an natural environment.</a:t>
            </a:r>
          </a:p>
          <a:p>
            <a:pPr>
              <a:lnSpc>
                <a:spcPct val="80000"/>
              </a:lnSpc>
            </a:pPr>
            <a:endParaRPr lang="en-US" sz="1100">
              <a:ea typeface="ＭＳ Ｐゴシック" charset="0"/>
              <a:cs typeface="ＭＳ Ｐゴシック" charset="0"/>
            </a:endParaRPr>
          </a:p>
          <a:p>
            <a:pPr>
              <a:lnSpc>
                <a:spcPct val="80000"/>
              </a:lnSpc>
            </a:pPr>
            <a:r>
              <a:rPr lang="en-US" sz="1100">
                <a:ea typeface="ＭＳ Ｐゴシック" charset="0"/>
                <a:cs typeface="ＭＳ Ｐゴシック" charset="0"/>
              </a:rPr>
              <a:t>When pyrite is exposed to moisture and oxygen, sulfuric acid forms. This sulfuric acid runs through the mountain and leaches out copper, cadmium, zinc, and other heavy metals. This acid flows out of the seeps and portals of the mine. Much of the acidic mine drainage ultimately is channeled into the Spring Creek Reservoir by creeks surrounding the mine. The low pH level and the heavy metal contamination from the mine have caused the virtual elimination of aquatic life in sections of Slickrock Creek, Boulder Creek, and Spring Creek.</a:t>
            </a:r>
          </a:p>
          <a:p>
            <a:pPr>
              <a:lnSpc>
                <a:spcPct val="80000"/>
              </a:lnSpc>
            </a:pPr>
            <a:endParaRPr lang="en-US" sz="1100">
              <a:ea typeface="ＭＳ Ｐゴシック" charset="0"/>
              <a:cs typeface="ＭＳ Ｐゴシック" charset="0"/>
            </a:endParaRPr>
          </a:p>
          <a:p>
            <a:pPr>
              <a:lnSpc>
                <a:spcPct val="80000"/>
              </a:lnSpc>
            </a:pPr>
            <a:r>
              <a:rPr lang="en-US" sz="1100">
                <a:ea typeface="ＭＳ Ｐゴシック" charset="0"/>
                <a:cs typeface="ＭＳ Ｐゴシック" charset="0"/>
              </a:rPr>
              <a:t>The mine was designated a Superfund site in 1983 and a water treatment plant was built in 1994. In 2000 the government reached a settlement with the responsible parties for the long-term funding of the cleanup efforts, which will require ~ 1 billion dollars.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9270970-F3A0-1A41-A222-E85DEE4F0C47}" type="datetime1">
              <a:rPr lang="en-US"/>
              <a:pPr/>
              <a:t>11/11/19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71D1AB-61F5-C84C-9158-9942C7F3BF6C}" type="slidenum">
              <a:rPr lang="en-US"/>
              <a:pPr/>
              <a:t>‹#›</a:t>
            </a:fld>
            <a:endParaRPr lang="en-US"/>
          </a:p>
        </p:txBody>
      </p:sp>
    </p:spTree>
    <p:extLst>
      <p:ext uri="{BB962C8B-B14F-4D97-AF65-F5344CB8AC3E}">
        <p14:creationId xmlns:p14="http://schemas.microsoft.com/office/powerpoint/2010/main" val="1647190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10E9B24-D005-2B4B-896B-D78ADE04ADFC}" type="datetime1">
              <a:rPr lang="en-US"/>
              <a:pPr/>
              <a:t>11/11/19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7EBBA7-011E-A444-B072-B98EDB5D14DB}" type="slidenum">
              <a:rPr lang="en-US"/>
              <a:pPr/>
              <a:t>‹#›</a:t>
            </a:fld>
            <a:endParaRPr lang="en-US"/>
          </a:p>
        </p:txBody>
      </p:sp>
    </p:spTree>
    <p:extLst>
      <p:ext uri="{BB962C8B-B14F-4D97-AF65-F5344CB8AC3E}">
        <p14:creationId xmlns:p14="http://schemas.microsoft.com/office/powerpoint/2010/main" val="613364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FD6DE8C-90A2-9841-9CC4-7FCF2EF60953}" type="datetime1">
              <a:rPr lang="en-US"/>
              <a:pPr/>
              <a:t>11/11/19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6462D9-FB7B-2E44-80A8-E37D89DC950E}" type="slidenum">
              <a:rPr lang="en-US"/>
              <a:pPr/>
              <a:t>‹#›</a:t>
            </a:fld>
            <a:endParaRPr lang="en-US"/>
          </a:p>
        </p:txBody>
      </p:sp>
    </p:spTree>
    <p:extLst>
      <p:ext uri="{BB962C8B-B14F-4D97-AF65-F5344CB8AC3E}">
        <p14:creationId xmlns:p14="http://schemas.microsoft.com/office/powerpoint/2010/main" val="205326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F65C8BB1-F791-7C4B-AE8E-F850967180A0}" type="datetime1">
              <a:rPr lang="en-US"/>
              <a:pPr/>
              <a:t>11/11/19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21C2BF5-7FD4-CB46-BC38-312609F5C032}" type="slidenum">
              <a:rPr lang="en-US"/>
              <a:pPr/>
              <a:t>‹#›</a:t>
            </a:fld>
            <a:endParaRPr lang="en-US"/>
          </a:p>
        </p:txBody>
      </p:sp>
    </p:spTree>
    <p:extLst>
      <p:ext uri="{BB962C8B-B14F-4D97-AF65-F5344CB8AC3E}">
        <p14:creationId xmlns:p14="http://schemas.microsoft.com/office/powerpoint/2010/main" val="262495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1AC181F3-844C-D84D-BF13-88E27C33A95B}" type="datetime1">
              <a:rPr lang="en-US"/>
              <a:pPr/>
              <a:t>11/11/19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09941F71-3E60-6540-93CB-D48C23A532A3}" type="slidenum">
              <a:rPr lang="en-US"/>
              <a:pPr/>
              <a:t>‹#›</a:t>
            </a:fld>
            <a:endParaRPr lang="en-US"/>
          </a:p>
        </p:txBody>
      </p:sp>
    </p:spTree>
    <p:extLst>
      <p:ext uri="{BB962C8B-B14F-4D97-AF65-F5344CB8AC3E}">
        <p14:creationId xmlns:p14="http://schemas.microsoft.com/office/powerpoint/2010/main" val="1877909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1016048A-0F80-C645-B6D1-E99F2B72FAF5}" type="datetime1">
              <a:rPr lang="en-US"/>
              <a:pPr/>
              <a:t>11/11/19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2D950FC-38EC-7A4C-BCA8-658C4A552BFD}" type="slidenum">
              <a:rPr lang="en-US"/>
              <a:pPr/>
              <a:t>‹#›</a:t>
            </a:fld>
            <a:endParaRPr lang="en-US"/>
          </a:p>
        </p:txBody>
      </p:sp>
    </p:spTree>
    <p:extLst>
      <p:ext uri="{BB962C8B-B14F-4D97-AF65-F5344CB8AC3E}">
        <p14:creationId xmlns:p14="http://schemas.microsoft.com/office/powerpoint/2010/main" val="151090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B0AA26A-A35E-A64A-BD2C-B1DC10F1631B}" type="datetime1">
              <a:rPr lang="en-US"/>
              <a:pPr/>
              <a:t>11/11/19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F5C41AB6-CB8D-CD4D-ABBB-032F5809EB88}" type="slidenum">
              <a:rPr lang="en-US"/>
              <a:pPr/>
              <a:t>‹#›</a:t>
            </a:fld>
            <a:endParaRPr lang="en-US"/>
          </a:p>
        </p:txBody>
      </p:sp>
    </p:spTree>
    <p:extLst>
      <p:ext uri="{BB962C8B-B14F-4D97-AF65-F5344CB8AC3E}">
        <p14:creationId xmlns:p14="http://schemas.microsoft.com/office/powerpoint/2010/main" val="1723231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E852C6A-0ACD-1E44-BCB6-3A53025D807A}" type="datetime1">
              <a:rPr lang="en-US"/>
              <a:pPr/>
              <a:t>11/11/19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524C565-8FD0-344C-B9EA-28A532793FD2}" type="slidenum">
              <a:rPr lang="en-US"/>
              <a:pPr/>
              <a:t>‹#›</a:t>
            </a:fld>
            <a:endParaRPr lang="en-US"/>
          </a:p>
        </p:txBody>
      </p:sp>
    </p:spTree>
    <p:extLst>
      <p:ext uri="{BB962C8B-B14F-4D97-AF65-F5344CB8AC3E}">
        <p14:creationId xmlns:p14="http://schemas.microsoft.com/office/powerpoint/2010/main" val="18129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CF9A91D2-ADEE-D444-912C-3C8132046A9F}" type="datetime1">
              <a:rPr lang="en-US"/>
              <a:pPr/>
              <a:t>11/11/19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C954386-38E5-D344-89D8-CE052C00CDFC}" type="slidenum">
              <a:rPr lang="en-US"/>
              <a:pPr/>
              <a:t>‹#›</a:t>
            </a:fld>
            <a:endParaRPr lang="en-US"/>
          </a:p>
        </p:txBody>
      </p:sp>
    </p:spTree>
    <p:extLst>
      <p:ext uri="{BB962C8B-B14F-4D97-AF65-F5344CB8AC3E}">
        <p14:creationId xmlns:p14="http://schemas.microsoft.com/office/powerpoint/2010/main" val="3619213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DC13C0A-00C8-9F47-AAD6-5232E6331801}" type="datetime1">
              <a:rPr lang="en-US"/>
              <a:pPr/>
              <a:t>11/11/19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89A859-6C5F-0A47-9BE5-BE8DF64E2DE9}" type="slidenum">
              <a:rPr lang="en-US"/>
              <a:pPr/>
              <a:t>‹#›</a:t>
            </a:fld>
            <a:endParaRPr lang="en-US"/>
          </a:p>
        </p:txBody>
      </p:sp>
    </p:spTree>
    <p:extLst>
      <p:ext uri="{BB962C8B-B14F-4D97-AF65-F5344CB8AC3E}">
        <p14:creationId xmlns:p14="http://schemas.microsoft.com/office/powerpoint/2010/main" val="401643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363A956-E3FE-F147-9399-16B6DE5FDAD0}" type="datetime1">
              <a:rPr lang="en-US"/>
              <a:pPr/>
              <a:t>11/11/19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A5DA10-FA89-7148-8288-D92AE5847B4B}" type="slidenum">
              <a:rPr lang="en-US"/>
              <a:pPr/>
              <a:t>‹#›</a:t>
            </a:fld>
            <a:endParaRPr lang="en-US"/>
          </a:p>
        </p:txBody>
      </p:sp>
    </p:spTree>
    <p:extLst>
      <p:ext uri="{BB962C8B-B14F-4D97-AF65-F5344CB8AC3E}">
        <p14:creationId xmlns:p14="http://schemas.microsoft.com/office/powerpoint/2010/main" val="15959503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50C1A96A-C043-E146-9818-4AAEA1A18D32}" type="datetime1">
              <a:rPr lang="en-US"/>
              <a:pPr/>
              <a:t>11/11/19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5D90D831-B730-B042-91F2-363B306D1C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http://chemconnections.org/general/chem120/fluid-ex.108.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file://localhost/Users/ronrusay/Desktop/Powerpoint%20&amp;%20Movies/Movies%20a-rjr/KwActivity.swf" TargetMode="External"/><Relationship Id="rId4" Type="http://schemas.openxmlformats.org/officeDocument/2006/relationships/image" Target="../media/image4.png"/><Relationship Id="rId5" Type="http://schemas.openxmlformats.org/officeDocument/2006/relationships/hyperlink" Target="http://chemconnections.org/general/movies/KwActivity.swf" TargetMode="External"/><Relationship Id="rId6" Type="http://schemas.openxmlformats.org/officeDocument/2006/relationships/oleObject" Target="../embeddings/oleObject1.bin"/><Relationship Id="rId7"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2.bin"/><Relationship Id="rId5" Type="http://schemas.openxmlformats.org/officeDocument/2006/relationships/image" Target="../media/image3.emf"/><Relationship Id="rId6" Type="http://schemas.openxmlformats.org/officeDocument/2006/relationships/oleObject" Target="../embeddings/oleObject3.bin"/><Relationship Id="rId7"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het.colorado.edu/en/simulation/ph-scale-basics" TargetMode="External"/><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hyperlink" Target="http://www.chemconnections.org/general/chem108/Acids-Bases%20Guide.html"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hyperlink" Target="https://phet.colorado.edu/en/simulation/ph-scale-basics" TargetMode="External"/><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2.png"/><Relationship Id="rId5" Type="http://schemas.openxmlformats.org/officeDocument/2006/relationships/image" Target="../media/image2.png"/><Relationship Id="rId1" Type="http://schemas.microsoft.com/office/2007/relationships/media" Target="file://localhost/Users/ronrusay/Desktop/Powerpoint%20&amp;%20Movies/Movies/indicators.MOV" TargetMode="External"/><Relationship Id="rId2" Type="http://schemas.openxmlformats.org/officeDocument/2006/relationships/video" Target="file://localhost/Users/ronrusay/Desktop/Powerpoint%20&amp;%20Movies/Movies/indicators.MO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oleObject" Target="../embeddings/oleObject4.bin"/><Relationship Id="rId5" Type="http://schemas.openxmlformats.org/officeDocument/2006/relationships/image" Target="../media/image3.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file://localhost/Users/ronrusay/Desktop/Powerpoint%20&amp;%20Movies/Movies%20a-rjr/StrongAcidsandBases.swf" TargetMode="External"/><Relationship Id="rId4" Type="http://schemas.openxmlformats.org/officeDocument/2006/relationships/hyperlink" Target="file://localhost/Users/ronrusay/Desktop/Powerpoint%20&amp;%20Movies/Movies%20a-rjr/WeakAcidsandBases.swf" TargetMode="External"/><Relationship Id="rId5" Type="http://schemas.openxmlformats.org/officeDocument/2006/relationships/image" Target="../media/image17.png"/><Relationship Id="rId6" Type="http://schemas.openxmlformats.org/officeDocument/2006/relationships/hyperlink" Target="http://www.chemconnections.org/general/chem108/Acids-Bases%20Guide.html"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304800"/>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charset="0"/>
                <a:ea typeface="ＭＳ Ｐゴシック" charset="0"/>
                <a:cs typeface="ＭＳ Ｐゴシック" charset="0"/>
              </a:rPr>
              <a:t>13</a:t>
            </a:r>
            <a:endParaRPr lang="en-US" sz="3200" dirty="0">
              <a:latin typeface="Calibri" charset="0"/>
              <a:ea typeface="ＭＳ Ｐゴシック" charset="0"/>
              <a:cs typeface="ＭＳ Ｐゴシック" charset="0"/>
            </a:endParaRPr>
          </a:p>
        </p:txBody>
      </p:sp>
      <p:sp>
        <p:nvSpPr>
          <p:cNvPr id="3" name="Subtitle 2"/>
          <p:cNvSpPr>
            <a:spLocks noGrp="1"/>
          </p:cNvSpPr>
          <p:nvPr>
            <p:ph type="subTitle" idx="1"/>
          </p:nvPr>
        </p:nvSpPr>
        <p:spPr>
          <a:xfrm>
            <a:off x="304800" y="2079625"/>
            <a:ext cx="8839200" cy="4778375"/>
          </a:xfrm>
        </p:spPr>
        <p:txBody>
          <a:bodyPr>
            <a:normAutofit/>
          </a:bodyPr>
          <a:lstStyle/>
          <a:p>
            <a:pPr marL="514350" indent="-514350">
              <a:lnSpc>
                <a:spcPct val="80000"/>
              </a:lnSpc>
            </a:pPr>
            <a:r>
              <a:rPr lang="en-US" dirty="0">
                <a:solidFill>
                  <a:schemeClr val="tx1"/>
                </a:solidFill>
                <a:latin typeface="Calibri" charset="0"/>
                <a:ea typeface="ＭＳ Ｐゴシック" charset="0"/>
                <a:cs typeface="ＭＳ Ｐゴシック" charset="0"/>
              </a:rPr>
              <a:t>Pick a vial and a plastic dropper</a:t>
            </a:r>
          </a:p>
          <a:p>
            <a:pPr marL="514350" indent="-514350">
              <a:lnSpc>
                <a:spcPct val="80000"/>
              </a:lnSpc>
            </a:pPr>
            <a:r>
              <a:rPr lang="en-US" dirty="0">
                <a:solidFill>
                  <a:schemeClr val="tx1"/>
                </a:solidFill>
                <a:latin typeface="Calibri" charset="0"/>
                <a:ea typeface="ＭＳ Ｐゴシック" charset="0"/>
                <a:cs typeface="ＭＳ Ｐゴシック" charset="0"/>
              </a:rPr>
              <a:t>Using the vial number, sign-in on the Lab roster</a:t>
            </a:r>
          </a:p>
          <a:p>
            <a:pPr marL="514350" indent="-514350">
              <a:lnSpc>
                <a:spcPct val="80000"/>
              </a:lnSpc>
            </a:pPr>
            <a:endParaRPr lang="en-US" sz="1800" i="1" dirty="0">
              <a:solidFill>
                <a:srgbClr val="953735"/>
              </a:solidFill>
              <a:latin typeface="Calibri" charset="0"/>
              <a:ea typeface="ＭＳ Ｐゴシック" charset="0"/>
              <a:cs typeface="ＭＳ Ｐゴシック" charset="0"/>
            </a:endParaRPr>
          </a:p>
          <a:p>
            <a:pPr marL="514350" indent="-514350">
              <a:lnSpc>
                <a:spcPct val="80000"/>
              </a:lnSpc>
            </a:pPr>
            <a:r>
              <a:rPr lang="en-US" i="1" dirty="0" smtClean="0">
                <a:solidFill>
                  <a:srgbClr val="953735"/>
                </a:solidFill>
                <a:latin typeface="Calibri" charset="0"/>
                <a:ea typeface="ＭＳ Ｐゴシック" charset="0"/>
                <a:cs typeface="ＭＳ Ｐゴシック" charset="0"/>
              </a:rPr>
              <a:t>Pick up HANDOUTS</a:t>
            </a:r>
            <a:endParaRPr lang="en-US" i="1" dirty="0">
              <a:solidFill>
                <a:srgbClr val="953735"/>
              </a:solidFill>
              <a:latin typeface="Calibri" charset="0"/>
              <a:ea typeface="ＭＳ Ｐゴシック" charset="0"/>
              <a:cs typeface="ＭＳ Ｐゴシック" charset="0"/>
            </a:endParaRPr>
          </a:p>
          <a:p>
            <a:pPr marL="514350" indent="-514350">
              <a:lnSpc>
                <a:spcPct val="80000"/>
              </a:lnSpc>
              <a:buFont typeface="Arial" charset="0"/>
              <a:buAutoNum type="arabicParenR"/>
            </a:pPr>
            <a:r>
              <a:rPr lang="en-US" dirty="0">
                <a:solidFill>
                  <a:srgbClr val="898989"/>
                </a:solidFill>
                <a:latin typeface="Calibri" charset="0"/>
                <a:ea typeface="ＭＳ Ｐゴシック" charset="0"/>
                <a:cs typeface="ＭＳ Ｐゴシック" charset="0"/>
              </a:rPr>
              <a:t>Fluid </a:t>
            </a:r>
            <a:r>
              <a:rPr lang="en-US" dirty="0" smtClean="0">
                <a:solidFill>
                  <a:srgbClr val="898989"/>
                </a:solidFill>
                <a:latin typeface="Calibri" charset="0"/>
                <a:ea typeface="ＭＳ Ｐゴシック" charset="0"/>
                <a:cs typeface="ＭＳ Ｐゴシック" charset="0"/>
              </a:rPr>
              <a:t>Exchange Form &amp; Post Lab</a:t>
            </a:r>
            <a:endParaRPr lang="en-US" dirty="0">
              <a:solidFill>
                <a:srgbClr val="898989"/>
              </a:solidFill>
              <a:latin typeface="Calibri" charset="0"/>
              <a:ea typeface="ＭＳ Ｐゴシック" charset="0"/>
              <a:cs typeface="ＭＳ Ｐゴシック" charset="0"/>
            </a:endParaRPr>
          </a:p>
          <a:p>
            <a:pPr marL="514350" indent="-514350">
              <a:lnSpc>
                <a:spcPct val="80000"/>
              </a:lnSpc>
            </a:pPr>
            <a:r>
              <a:rPr lang="en-US" sz="2800" dirty="0">
                <a:solidFill>
                  <a:srgbClr val="898989"/>
                </a:solidFill>
                <a:latin typeface="Calibri" charset="0"/>
                <a:ea typeface="ＭＳ Ｐゴシック" charset="0"/>
                <a:cs typeface="ＭＳ Ｐゴシック" charset="0"/>
              </a:rPr>
              <a:t>(Handout) </a:t>
            </a:r>
            <a:endParaRPr lang="en-US" sz="2800" dirty="0" smtClean="0">
              <a:solidFill>
                <a:srgbClr val="898989"/>
              </a:solidFill>
              <a:latin typeface="Calibri" charset="0"/>
              <a:ea typeface="ＭＳ Ｐゴシック" charset="0"/>
              <a:cs typeface="ＭＳ Ｐゴシック" charset="0"/>
            </a:endParaRPr>
          </a:p>
          <a:p>
            <a:pPr marL="514350" indent="-514350">
              <a:lnSpc>
                <a:spcPct val="80000"/>
              </a:lnSpc>
            </a:pPr>
            <a:r>
              <a:rPr lang="en-US" dirty="0" smtClean="0">
                <a:solidFill>
                  <a:srgbClr val="898989"/>
                </a:solidFill>
                <a:latin typeface="Calibri" charset="0"/>
                <a:ea typeface="ＭＳ Ｐゴシック" charset="0"/>
                <a:cs typeface="ＭＳ Ｐゴシック" charset="0"/>
              </a:rPr>
              <a:t>2</a:t>
            </a:r>
            <a:r>
              <a:rPr lang="en-US" dirty="0">
                <a:solidFill>
                  <a:srgbClr val="898989"/>
                </a:solidFill>
                <a:latin typeface="Calibri" charset="0"/>
                <a:ea typeface="ＭＳ Ｐゴシック" charset="0"/>
                <a:cs typeface="ＭＳ Ｐゴシック" charset="0"/>
              </a:rPr>
              <a:t>) </a:t>
            </a:r>
            <a:r>
              <a:rPr lang="en-US" dirty="0" smtClean="0">
                <a:solidFill>
                  <a:srgbClr val="898989"/>
                </a:solidFill>
                <a:latin typeface="Calibri" charset="0"/>
                <a:ea typeface="ＭＳ Ｐゴシック" charset="0"/>
                <a:cs typeface="ＭＳ Ｐゴシック" charset="0"/>
              </a:rPr>
              <a:t>Acid</a:t>
            </a:r>
            <a:r>
              <a:rPr lang="en-US" dirty="0">
                <a:solidFill>
                  <a:srgbClr val="898989"/>
                </a:solidFill>
                <a:latin typeface="Calibri" charset="0"/>
                <a:ea typeface="ＭＳ Ｐゴシック" charset="0"/>
                <a:cs typeface="ＭＳ Ｐゴシック" charset="0"/>
              </a:rPr>
              <a:t>-</a:t>
            </a:r>
            <a:r>
              <a:rPr lang="en-US" dirty="0" smtClean="0">
                <a:solidFill>
                  <a:srgbClr val="898989"/>
                </a:solidFill>
                <a:latin typeface="Calibri" charset="0"/>
                <a:ea typeface="ＭＳ Ｐゴシック" charset="0"/>
                <a:cs typeface="ＭＳ Ｐゴシック" charset="0"/>
              </a:rPr>
              <a:t>Bases: pH</a:t>
            </a:r>
            <a:endParaRPr lang="en-US" dirty="0">
              <a:solidFill>
                <a:srgbClr val="898989"/>
              </a:solidFill>
              <a:latin typeface="Calibri" charset="0"/>
              <a:ea typeface="ＭＳ Ｐゴシック" charset="0"/>
              <a:cs typeface="ＭＳ Ｐゴシック" charset="0"/>
            </a:endParaRPr>
          </a:p>
          <a:p>
            <a:pPr marL="514350" indent="-514350">
              <a:lnSpc>
                <a:spcPct val="80000"/>
              </a:lnSpc>
            </a:pPr>
            <a:r>
              <a:rPr lang="en-US" sz="2800" dirty="0">
                <a:solidFill>
                  <a:srgbClr val="898989"/>
                </a:solidFill>
                <a:latin typeface="Calibri" charset="0"/>
                <a:ea typeface="ＭＳ Ｐゴシック" charset="0"/>
                <a:cs typeface="ＭＳ Ｐゴシック" charset="0"/>
              </a:rPr>
              <a:t>(Handout)  </a:t>
            </a:r>
            <a:r>
              <a:rPr lang="en-US" sz="3400" dirty="0">
                <a:solidFill>
                  <a:srgbClr val="898989"/>
                </a:solidFill>
                <a:latin typeface="Calibri" charset="0"/>
                <a:ea typeface="ＭＳ Ｐゴシック" charset="0"/>
                <a:cs typeface="ＭＳ Ｐゴシック" charset="0"/>
              </a:rPr>
              <a:t/>
            </a:r>
            <a:br>
              <a:rPr lang="en-US" sz="3400" dirty="0">
                <a:solidFill>
                  <a:srgbClr val="898989"/>
                </a:solidFill>
                <a:latin typeface="Calibri" charset="0"/>
                <a:ea typeface="ＭＳ Ｐゴシック" charset="0"/>
                <a:cs typeface="ＭＳ Ｐゴシック" charset="0"/>
              </a:rPr>
            </a:br>
            <a:endParaRPr lang="en-US" sz="3400" dirty="0">
              <a:solidFill>
                <a:srgbClr val="898989"/>
              </a:solidFill>
              <a:latin typeface="Calibri" charset="0"/>
              <a:ea typeface="ＭＳ Ｐゴシック" charset="0"/>
              <a:cs typeface="ＭＳ Ｐゴシック" charset="0"/>
            </a:endParaRPr>
          </a:p>
          <a:p>
            <a:pPr marL="514350" indent="-514350">
              <a:lnSpc>
                <a:spcPct val="80000"/>
              </a:lnSpc>
            </a:pPr>
            <a:r>
              <a:rPr lang="en-US" dirty="0">
                <a:solidFill>
                  <a:srgbClr val="898989"/>
                </a:solidFill>
                <a:latin typeface="Calibri" charset="0"/>
                <a:ea typeface="ＭＳ Ｐゴシック" charset="0"/>
                <a:cs typeface="ＭＳ Ｐゴシック" charset="0"/>
              </a:rPr>
              <a:t> </a:t>
            </a:r>
          </a:p>
          <a:p>
            <a:pPr marL="514350" indent="-514350">
              <a:lnSpc>
                <a:spcPct val="80000"/>
              </a:lnSpc>
            </a:pPr>
            <a:endParaRPr lang="en-US" sz="1400" dirty="0">
              <a:solidFill>
                <a:srgbClr val="898989"/>
              </a:solidFill>
              <a:latin typeface="Calibri" charset="0"/>
              <a:ea typeface="ＭＳ Ｐゴシック" charset="0"/>
              <a:cs typeface="ＭＳ Ｐゴシック" charset="0"/>
            </a:endParaRPr>
          </a:p>
          <a:p>
            <a:pPr marL="514350" indent="-514350">
              <a:lnSpc>
                <a:spcPct val="80000"/>
              </a:lnSpc>
            </a:pPr>
            <a:endParaRPr lang="en-US" sz="1500" dirty="0">
              <a:solidFill>
                <a:srgbClr val="898989"/>
              </a:solidFill>
              <a:latin typeface="Calibri"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a:xfrm>
            <a:off x="625714" y="-22225"/>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pitchFamily="-112" charset="0"/>
              </a:rPr>
              <a:t>13: 2019f</a:t>
            </a:r>
            <a:endParaRPr lang="en-US" sz="3200" dirty="0">
              <a:solidFill>
                <a:srgbClr val="FF6600"/>
              </a:solidFill>
              <a:latin typeface="Calibri" pitchFamily="-112" charset="0"/>
            </a:endParaRPr>
          </a:p>
        </p:txBody>
      </p:sp>
      <p:sp>
        <p:nvSpPr>
          <p:cNvPr id="3" name="Subtitle 2"/>
          <p:cNvSpPr>
            <a:spLocks noGrp="1"/>
          </p:cNvSpPr>
          <p:nvPr>
            <p:ph type="subTitle" idx="1"/>
          </p:nvPr>
        </p:nvSpPr>
        <p:spPr>
          <a:xfrm>
            <a:off x="76200" y="4724400"/>
            <a:ext cx="8839200" cy="3657600"/>
          </a:xfrm>
        </p:spPr>
        <p:txBody>
          <a:bodyPr>
            <a:normAutofit/>
          </a:bodyPr>
          <a:lstStyle/>
          <a:p>
            <a:pPr marL="514350" indent="-514350"/>
            <a:r>
              <a:rPr lang="en-US" sz="2400" i="1" dirty="0">
                <a:solidFill>
                  <a:srgbClr val="FF0000"/>
                </a:solidFill>
                <a:latin typeface="Calibri" charset="0"/>
                <a:ea typeface="ＭＳ Ｐゴシック" charset="0"/>
                <a:cs typeface="ＭＳ Ｐゴシック" charset="0"/>
              </a:rPr>
              <a:t>Follow Instructions</a:t>
            </a:r>
          </a:p>
          <a:p>
            <a:pPr marL="514350" indent="-514350"/>
            <a:r>
              <a:rPr lang="en-US" sz="2400" i="1" dirty="0">
                <a:solidFill>
                  <a:srgbClr val="898989"/>
                </a:solidFill>
                <a:latin typeface="Calibri" charset="0"/>
                <a:ea typeface="ＭＳ Ｐゴシック" charset="0"/>
                <a:cs typeface="ＭＳ Ｐゴシック" charset="0"/>
              </a:rPr>
              <a:t>http://</a:t>
            </a:r>
            <a:r>
              <a:rPr lang="en-US" sz="2400" i="1" dirty="0" err="1">
                <a:solidFill>
                  <a:srgbClr val="898989"/>
                </a:solidFill>
                <a:latin typeface="Calibri" charset="0"/>
                <a:ea typeface="ＭＳ Ｐゴシック" charset="0"/>
                <a:cs typeface="ＭＳ Ｐゴシック" charset="0"/>
              </a:rPr>
              <a:t>chemconnections.org</a:t>
            </a:r>
            <a:r>
              <a:rPr lang="en-US" sz="2400" i="1" dirty="0">
                <a:solidFill>
                  <a:srgbClr val="898989"/>
                </a:solidFill>
                <a:latin typeface="Calibri" charset="0"/>
                <a:ea typeface="ＭＳ Ｐゴシック" charset="0"/>
                <a:cs typeface="ＭＳ Ｐゴシック" charset="0"/>
              </a:rPr>
              <a:t>/general/chem120/fluid-ex.108.html</a:t>
            </a:r>
            <a:r>
              <a:rPr lang="en-US" i="1" dirty="0">
                <a:solidFill>
                  <a:srgbClr val="FF0000"/>
                </a:solidFill>
                <a:latin typeface="Calibri" charset="0"/>
                <a:ea typeface="ＭＳ Ｐゴシック" charset="0"/>
                <a:cs typeface="ＭＳ Ｐゴシック" charset="0"/>
              </a:rPr>
              <a:t/>
            </a:r>
            <a:br>
              <a:rPr lang="en-US" i="1" dirty="0">
                <a:solidFill>
                  <a:srgbClr val="FF0000"/>
                </a:solidFill>
                <a:latin typeface="Calibri" charset="0"/>
                <a:ea typeface="ＭＳ Ｐゴシック" charset="0"/>
                <a:cs typeface="ＭＳ Ｐゴシック" charset="0"/>
              </a:rPr>
            </a:br>
            <a:endParaRPr lang="en-US" i="1" dirty="0">
              <a:solidFill>
                <a:srgbClr val="FF0000"/>
              </a:solidFill>
              <a:latin typeface="Calibri" charset="0"/>
              <a:ea typeface="ＭＳ Ｐゴシック" charset="0"/>
              <a:cs typeface="ＭＳ Ｐゴシック" charset="0"/>
            </a:endParaRPr>
          </a:p>
          <a:p>
            <a:pPr marL="514350" indent="-514350"/>
            <a:endParaRPr lang="en-US" i="1" dirty="0">
              <a:solidFill>
                <a:srgbClr val="FF0000"/>
              </a:solidFill>
              <a:latin typeface="Calibri" charset="0"/>
              <a:ea typeface="ＭＳ Ｐゴシック" charset="0"/>
              <a:cs typeface="ＭＳ Ｐゴシック" charset="0"/>
            </a:endParaRPr>
          </a:p>
          <a:p>
            <a:pPr marL="514350" indent="-514350"/>
            <a:endParaRPr lang="en-US" dirty="0">
              <a:solidFill>
                <a:srgbClr val="898989"/>
              </a:solidFill>
              <a:latin typeface="Calibri" charset="0"/>
              <a:ea typeface="ＭＳ Ｐゴシック" charset="0"/>
              <a:cs typeface="ＭＳ Ｐゴシック" charset="0"/>
            </a:endParaRPr>
          </a:p>
          <a:p>
            <a:pPr marL="514350" indent="-514350"/>
            <a:endParaRPr lang="en-US" dirty="0">
              <a:solidFill>
                <a:srgbClr val="898989"/>
              </a:solidFill>
              <a:latin typeface="Calibri" charset="0"/>
              <a:ea typeface="ＭＳ Ｐゴシック" charset="0"/>
              <a:cs typeface="ＭＳ Ｐゴシック" charset="0"/>
            </a:endParaRPr>
          </a:p>
        </p:txBody>
      </p:sp>
      <p:sp>
        <p:nvSpPr>
          <p:cNvPr id="4" name="Rectangle 3"/>
          <p:cNvSpPr/>
          <p:nvPr/>
        </p:nvSpPr>
        <p:spPr>
          <a:xfrm>
            <a:off x="1143000" y="1283017"/>
            <a:ext cx="7239000" cy="3323987"/>
          </a:xfrm>
          <a:prstGeom prst="rect">
            <a:avLst/>
          </a:prstGeom>
        </p:spPr>
        <p:txBody>
          <a:bodyPr>
            <a:spAutoFit/>
          </a:bodyPr>
          <a:lstStyle/>
          <a:p>
            <a:pPr marL="514350" indent="-514350">
              <a:buFont typeface="Arial" charset="0"/>
              <a:buNone/>
            </a:pPr>
            <a:r>
              <a:rPr lang="en-US" i="1" dirty="0" smtClean="0">
                <a:solidFill>
                  <a:srgbClr val="953735"/>
                </a:solidFill>
              </a:rPr>
              <a:t/>
            </a:r>
            <a:br>
              <a:rPr lang="en-US" i="1" dirty="0" smtClean="0">
                <a:solidFill>
                  <a:srgbClr val="953735"/>
                </a:solidFill>
              </a:rPr>
            </a:br>
            <a:endParaRPr lang="en-US" sz="1000" i="1" dirty="0" smtClean="0">
              <a:solidFill>
                <a:srgbClr val="953735"/>
              </a:solidFill>
            </a:endParaRPr>
          </a:p>
          <a:p>
            <a:pPr marL="514350" indent="-514350"/>
            <a:r>
              <a:rPr lang="en-US" i="1" dirty="0" smtClean="0">
                <a:solidFill>
                  <a:srgbClr val="953735"/>
                </a:solidFill>
              </a:rPr>
              <a:t>Do Today:</a:t>
            </a:r>
            <a:endParaRPr lang="en-US" i="1" dirty="0">
              <a:solidFill>
                <a:srgbClr val="953735"/>
              </a:solidFill>
            </a:endParaRPr>
          </a:p>
          <a:p>
            <a:pPr marL="514350" indent="-514350">
              <a:buFont typeface="Arial" charset="0"/>
              <a:buNone/>
            </a:pPr>
            <a:r>
              <a:rPr lang="en-US" dirty="0" smtClean="0"/>
              <a:t>1) Fluid Exchange (</a:t>
            </a:r>
            <a:r>
              <a:rPr lang="en-US" dirty="0"/>
              <a:t>Handout) </a:t>
            </a:r>
            <a:r>
              <a:rPr lang="en-US" dirty="0" smtClean="0"/>
              <a:t/>
            </a:r>
            <a:br>
              <a:rPr lang="en-US" dirty="0" smtClean="0"/>
            </a:br>
            <a:r>
              <a:rPr lang="en-US" i="1" dirty="0" smtClean="0">
                <a:solidFill>
                  <a:srgbClr val="FF0000"/>
                </a:solidFill>
              </a:rPr>
              <a:t>Due </a:t>
            </a:r>
            <a:r>
              <a:rPr lang="en-US" i="1" dirty="0">
                <a:solidFill>
                  <a:srgbClr val="FF0000"/>
                </a:solidFill>
              </a:rPr>
              <a:t>Next Lab</a:t>
            </a:r>
            <a:br>
              <a:rPr lang="en-US" i="1" dirty="0">
                <a:solidFill>
                  <a:srgbClr val="FF0000"/>
                </a:solidFill>
              </a:rPr>
            </a:br>
            <a:endParaRPr lang="en-US" dirty="0"/>
          </a:p>
          <a:p>
            <a:pPr marL="514350" indent="-514350">
              <a:buFont typeface="Arial" charset="0"/>
              <a:buNone/>
            </a:pPr>
            <a:r>
              <a:rPr lang="en-US" dirty="0">
                <a:solidFill>
                  <a:srgbClr val="000000"/>
                </a:solidFill>
              </a:rPr>
              <a:t>2) </a:t>
            </a:r>
            <a:r>
              <a:rPr lang="en-US" dirty="0" smtClean="0">
                <a:solidFill>
                  <a:srgbClr val="000000"/>
                </a:solidFill>
              </a:rPr>
              <a:t>Acid</a:t>
            </a:r>
            <a:r>
              <a:rPr lang="en-US" dirty="0">
                <a:solidFill>
                  <a:srgbClr val="000000"/>
                </a:solidFill>
              </a:rPr>
              <a:t>-</a:t>
            </a:r>
            <a:r>
              <a:rPr lang="en-US" dirty="0" smtClean="0">
                <a:solidFill>
                  <a:srgbClr val="000000"/>
                </a:solidFill>
              </a:rPr>
              <a:t>Base: pH (</a:t>
            </a:r>
            <a:r>
              <a:rPr lang="en-US" dirty="0">
                <a:solidFill>
                  <a:srgbClr val="000000"/>
                </a:solidFill>
              </a:rPr>
              <a:t>Handout) </a:t>
            </a:r>
          </a:p>
          <a:p>
            <a:pPr marL="514350" indent="-514350">
              <a:buFont typeface="Arial" charset="0"/>
              <a:buNone/>
            </a:pPr>
            <a:endParaRPr lang="en-US" sz="800" dirty="0">
              <a:solidFill>
                <a:srgbClr val="BFBFBF"/>
              </a:solidFill>
            </a:endParaRPr>
          </a:p>
          <a:p>
            <a:pPr marL="514350" indent="-514350">
              <a:buFont typeface="Arial" charset="0"/>
              <a:buNone/>
            </a:pPr>
            <a:r>
              <a:rPr lang="en-US" i="1" dirty="0" smtClean="0">
                <a:solidFill>
                  <a:srgbClr val="FF0000"/>
                </a:solidFill>
              </a:rPr>
              <a:t>Data completed &amp; signed before leaving Lab</a:t>
            </a:r>
            <a:endParaRPr lang="en-US" dirty="0" smtClean="0">
              <a:solidFill>
                <a:srgbClr val="FF0000"/>
              </a:solidFill>
            </a:endParaRPr>
          </a:p>
          <a:p>
            <a:pPr marL="514350" indent="-514350">
              <a:buFont typeface="Arial" charset="0"/>
              <a:buNone/>
            </a:pPr>
            <a:endParaRPr lang="en-US" dirty="0">
              <a:solidFill>
                <a:srgbClr val="BFBFBF"/>
              </a:solidFill>
            </a:endParaRPr>
          </a:p>
        </p:txBody>
      </p:sp>
    </p:spTree>
    <p:extLst>
      <p:ext uri="{BB962C8B-B14F-4D97-AF65-F5344CB8AC3E}">
        <p14:creationId xmlns:p14="http://schemas.microsoft.com/office/powerpoint/2010/main" val="384490003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685800" y="152400"/>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pitchFamily="-112" charset="0"/>
              </a:rPr>
              <a:t>13</a:t>
            </a:r>
            <a:endParaRPr lang="en-US" sz="3200" dirty="0">
              <a:latin typeface="Calibri" pitchFamily="-112" charset="0"/>
            </a:endParaRPr>
          </a:p>
        </p:txBody>
      </p:sp>
      <p:sp>
        <p:nvSpPr>
          <p:cNvPr id="4" name="Rectangle 3"/>
          <p:cNvSpPr/>
          <p:nvPr/>
        </p:nvSpPr>
        <p:spPr>
          <a:xfrm>
            <a:off x="1371600" y="1371600"/>
            <a:ext cx="7239000" cy="1200150"/>
          </a:xfrm>
          <a:prstGeom prst="rect">
            <a:avLst/>
          </a:prstGeom>
        </p:spPr>
        <p:txBody>
          <a:bodyPr>
            <a:spAutoFit/>
          </a:bodyPr>
          <a:lstStyle/>
          <a:p>
            <a:pPr marL="514350" indent="-514350">
              <a:buFont typeface="Arial" charset="0"/>
              <a:buNone/>
            </a:pPr>
            <a:r>
              <a:rPr lang="en-US" i="1">
                <a:solidFill>
                  <a:srgbClr val="953735"/>
                </a:solidFill>
              </a:rPr>
              <a:t>TODAY:</a:t>
            </a:r>
          </a:p>
          <a:p>
            <a:pPr marL="514350" indent="-514350"/>
            <a:r>
              <a:rPr lang="en-US"/>
              <a:t>	Fluid Exchange (Handout)</a:t>
            </a:r>
          </a:p>
          <a:p>
            <a:pPr marL="514350" indent="-514350"/>
            <a:r>
              <a:rPr lang="en-US"/>
              <a:t> </a:t>
            </a:r>
          </a:p>
        </p:txBody>
      </p:sp>
      <p:pic>
        <p:nvPicPr>
          <p:cNvPr id="20484" name="Picture 4" descr="Screen Shot 2018-04-12 at 2.53.1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90750"/>
            <a:ext cx="91440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5"/>
          <p:cNvSpPr>
            <a:spLocks noChangeArrowheads="1"/>
          </p:cNvSpPr>
          <p:nvPr/>
        </p:nvSpPr>
        <p:spPr bwMode="auto">
          <a:xfrm>
            <a:off x="1066800" y="5657850"/>
            <a:ext cx="7391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t>Wait for Dr. R's instructions on exchanging fluids, keeping records, and using the </a:t>
            </a:r>
            <a:r>
              <a:rPr lang="en-US" dirty="0" smtClean="0"/>
              <a:t>handout </a:t>
            </a:r>
            <a:r>
              <a:rPr lang="en-US" dirty="0"/>
              <a:t>provided.</a:t>
            </a:r>
          </a:p>
          <a:p>
            <a:pPr algn="ctr"/>
            <a:endParaRPr lang="en-US" dirty="0"/>
          </a:p>
        </p:txBody>
      </p:sp>
      <p:sp>
        <p:nvSpPr>
          <p:cNvPr id="20486" name="Rectangle 7">
            <a:hlinkClick r:id="rId3"/>
          </p:cNvPr>
          <p:cNvSpPr>
            <a:spLocks noChangeArrowheads="1"/>
          </p:cNvSpPr>
          <p:nvPr/>
        </p:nvSpPr>
        <p:spPr bwMode="auto">
          <a:xfrm>
            <a:off x="1066800" y="2754313"/>
            <a:ext cx="7391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i="1" dirty="0"/>
              <a:t>http://</a:t>
            </a:r>
            <a:r>
              <a:rPr lang="en-US" sz="1800" i="1" dirty="0" err="1"/>
              <a:t>chemconnections.org</a:t>
            </a:r>
            <a:r>
              <a:rPr lang="en-US" sz="1800" i="1" dirty="0"/>
              <a:t>/general/chem120/fluid-ex.108.html</a:t>
            </a:r>
            <a:endParaRPr lang="en-US" sz="1800" dirty="0"/>
          </a:p>
        </p:txBody>
      </p:sp>
    </p:spTree>
    <p:extLst>
      <p:ext uri="{BB962C8B-B14F-4D97-AF65-F5344CB8AC3E}">
        <p14:creationId xmlns:p14="http://schemas.microsoft.com/office/powerpoint/2010/main" val="20113703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4400">
                <a:effectLst>
                  <a:outerShdw blurRad="38100" dist="38100" dir="2700000" algn="tl">
                    <a:srgbClr val="DDDDDD"/>
                  </a:outerShdw>
                </a:effectLst>
                <a:latin typeface="Times" charset="0"/>
              </a:rPr>
              <a:t>Acid-Base Indicators</a:t>
            </a:r>
          </a:p>
        </p:txBody>
      </p:sp>
      <p:pic>
        <p:nvPicPr>
          <p:cNvPr id="21507" name="Picture 3" descr="Screen Shot 2017-10-22 at 9.49.45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300" y="1416050"/>
            <a:ext cx="78994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447800" y="4876800"/>
            <a:ext cx="1981200" cy="400050"/>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2DCDB"/>
                </a:solidFill>
              </a:rPr>
              <a:t>&lt;7 ACIDIC</a:t>
            </a:r>
          </a:p>
        </p:txBody>
      </p:sp>
      <p:sp>
        <p:nvSpPr>
          <p:cNvPr id="5" name="TextBox 4"/>
          <p:cNvSpPr txBox="1"/>
          <p:nvPr/>
        </p:nvSpPr>
        <p:spPr>
          <a:xfrm>
            <a:off x="6019800" y="4876800"/>
            <a:ext cx="1981200" cy="369888"/>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B9CDE5"/>
                </a:solidFill>
              </a:rPr>
              <a:t>&gt;7 BASIC</a:t>
            </a:r>
          </a:p>
        </p:txBody>
      </p:sp>
      <p:sp>
        <p:nvSpPr>
          <p:cNvPr id="21510" name="TextBox 5"/>
          <p:cNvSpPr txBox="1">
            <a:spLocks noChangeArrowheads="1"/>
          </p:cNvSpPr>
          <p:nvPr/>
        </p:nvSpPr>
        <p:spPr bwMode="auto">
          <a:xfrm>
            <a:off x="3962400" y="485775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F0000"/>
                </a:solidFill>
              </a:rPr>
              <a:t> </a:t>
            </a:r>
            <a:r>
              <a:rPr lang="en-US" sz="2000">
                <a:solidFill>
                  <a:schemeClr val="bg1"/>
                </a:solidFill>
              </a:rPr>
              <a:t>Neutral</a:t>
            </a:r>
          </a:p>
        </p:txBody>
      </p:sp>
    </p:spTree>
    <p:extLst>
      <p:ext uri="{BB962C8B-B14F-4D97-AF65-F5344CB8AC3E}">
        <p14:creationId xmlns:p14="http://schemas.microsoft.com/office/powerpoint/2010/main" val="38637552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Water as an Acid and a Base</a:t>
            </a:r>
            <a:r>
              <a:rPr lang="en-US" sz="3600">
                <a:latin typeface="Calibri" charset="0"/>
                <a:ea typeface="ＭＳ Ｐゴシック" charset="0"/>
                <a:cs typeface="ＭＳ Ｐゴシック" charset="0"/>
              </a:rPr>
              <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 Self-ionization</a:t>
            </a:r>
            <a:endParaRPr lang="en-US">
              <a:latin typeface="Calibri" charset="0"/>
              <a:ea typeface="ＭＳ Ｐゴシック" charset="0"/>
              <a:cs typeface="ＭＳ Ｐゴシック" charset="0"/>
            </a:endParaRPr>
          </a:p>
        </p:txBody>
      </p:sp>
      <p:pic>
        <p:nvPicPr>
          <p:cNvPr id="35843" name="Picture 5" descr="&#10;Picture 4.pdf                                                  000161FEMacintosh HD                   B8A9EEAE:">
            <a:hlinkClick r:id="rId3" action="ppaction://hlinkfile"/>
            <a:hlinkHover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133600"/>
            <a:ext cx="35941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Rectangle 3"/>
          <p:cNvSpPr>
            <a:spLocks noChangeArrowheads="1"/>
          </p:cNvSpPr>
          <p:nvPr/>
        </p:nvSpPr>
        <p:spPr bwMode="auto">
          <a:xfrm>
            <a:off x="762000" y="5791200"/>
            <a:ext cx="800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hlinkClick r:id="rId5"/>
              </a:rPr>
              <a:t>http://chemconnections.org/general/movies/KwActivity.swf</a:t>
            </a:r>
            <a:endParaRPr lang="en-US" dirty="0"/>
          </a:p>
        </p:txBody>
      </p:sp>
      <p:graphicFrame>
        <p:nvGraphicFramePr>
          <p:cNvPr id="5" name="Object 2"/>
          <p:cNvGraphicFramePr>
            <a:graphicFrameLocks noChangeAspect="1"/>
          </p:cNvGraphicFramePr>
          <p:nvPr>
            <p:extLst>
              <p:ext uri="{D42A27DB-BD31-4B8C-83A1-F6EECF244321}">
                <p14:modId xmlns:p14="http://schemas.microsoft.com/office/powerpoint/2010/main" val="2948657938"/>
              </p:ext>
            </p:extLst>
          </p:nvPr>
        </p:nvGraphicFramePr>
        <p:xfrm>
          <a:off x="1143000" y="1524000"/>
          <a:ext cx="7023100" cy="660400"/>
        </p:xfrm>
        <a:graphic>
          <a:graphicData uri="http://schemas.openxmlformats.org/presentationml/2006/ole">
            <mc:AlternateContent xmlns:mc="http://schemas.openxmlformats.org/markup-compatibility/2006">
              <mc:Choice xmlns:v="urn:schemas-microsoft-com:vml" Requires="v">
                <p:oleObj spid="_x0000_s37902" name="Document" r:id="rId6" imgW="5842000" imgH="533400" progId="">
                  <p:embed/>
                </p:oleObj>
              </mc:Choice>
              <mc:Fallback>
                <p:oleObj name="Document" r:id="rId6" imgW="5842000" imgH="5334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1524000"/>
                        <a:ext cx="7023100"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914400" y="-247650"/>
            <a:ext cx="7772400" cy="1162050"/>
          </a:xfrm>
        </p:spPr>
        <p:txBody>
          <a:bodyPr>
            <a:normAutofit/>
          </a:bodyPr>
          <a:lstStyle/>
          <a:p>
            <a:r>
              <a:rPr lang="en-US" dirty="0">
                <a:latin typeface="Times" charset="0"/>
                <a:ea typeface="ＭＳ Ｐゴシック" charset="0"/>
                <a:cs typeface="ＭＳ Ｐゴシック" charset="0"/>
              </a:rPr>
              <a:t>Pure </a:t>
            </a:r>
            <a:r>
              <a:rPr lang="en-US" dirty="0" smtClean="0">
                <a:latin typeface="Times" charset="0"/>
                <a:ea typeface="ＭＳ Ｐゴシック" charset="0"/>
                <a:cs typeface="ＭＳ Ｐゴシック" charset="0"/>
              </a:rPr>
              <a:t>Water is an </a:t>
            </a:r>
            <a:r>
              <a:rPr lang="en-US" dirty="0">
                <a:latin typeface="Times" charset="0"/>
                <a:ea typeface="ＭＳ Ｐゴシック" charset="0"/>
                <a:cs typeface="ＭＳ Ｐゴシック" charset="0"/>
              </a:rPr>
              <a:t>Acid and a Base</a:t>
            </a:r>
          </a:p>
        </p:txBody>
      </p:sp>
      <p:sp>
        <p:nvSpPr>
          <p:cNvPr id="29700" name="Rectangle 3"/>
          <p:cNvSpPr>
            <a:spLocks noGrp="1" noChangeArrowheads="1"/>
          </p:cNvSpPr>
          <p:nvPr>
            <p:ph type="body" idx="1"/>
          </p:nvPr>
        </p:nvSpPr>
        <p:spPr>
          <a:xfrm>
            <a:off x="914400" y="2336800"/>
            <a:ext cx="7772400" cy="2311400"/>
          </a:xfrm>
        </p:spPr>
        <p:txBody>
          <a:bodyPr/>
          <a:lstStyle/>
          <a:p>
            <a:pPr marL="0" indent="0">
              <a:buFont typeface="Arial" charset="0"/>
              <a:buNone/>
            </a:pPr>
            <a:endParaRPr lang="en-US">
              <a:latin typeface="Helvetica" charset="0"/>
              <a:ea typeface="ＭＳ Ｐゴシック" charset="0"/>
              <a:cs typeface="ＭＳ Ｐゴシック" charset="0"/>
            </a:endParaRPr>
          </a:p>
          <a:p>
            <a:pPr marL="0" indent="0" algn="ctr">
              <a:buFont typeface="Monotype Sorts" charset="0"/>
              <a:buNone/>
            </a:pPr>
            <a:r>
              <a:rPr lang="en-US">
                <a:latin typeface="Helvetica" charset="0"/>
                <a:ea typeface="ＭＳ Ｐゴシック" charset="0"/>
                <a:cs typeface="ＭＳ Ｐゴシック" charset="0"/>
              </a:rPr>
              <a:t>H</a:t>
            </a:r>
            <a:r>
              <a:rPr lang="en-US" baseline="-25000">
                <a:latin typeface="Helvetica" charset="0"/>
                <a:ea typeface="ＭＳ Ｐゴシック" charset="0"/>
                <a:cs typeface="ＭＳ Ｐゴシック" charset="0"/>
              </a:rPr>
              <a:t>2</a:t>
            </a:r>
            <a:r>
              <a:rPr lang="en-US">
                <a:latin typeface="Helvetica" charset="0"/>
                <a:ea typeface="ＭＳ Ｐゴシック" charset="0"/>
                <a:cs typeface="ＭＳ Ｐゴシック" charset="0"/>
              </a:rPr>
              <a:t>O + H</a:t>
            </a:r>
            <a:r>
              <a:rPr lang="en-US" baseline="-25000">
                <a:latin typeface="Helvetica" charset="0"/>
                <a:ea typeface="ＭＳ Ｐゴシック" charset="0"/>
                <a:cs typeface="ＭＳ Ｐゴシック" charset="0"/>
              </a:rPr>
              <a:t>2</a:t>
            </a:r>
            <a:r>
              <a:rPr lang="en-US">
                <a:latin typeface="Helvetica" charset="0"/>
                <a:ea typeface="ＭＳ Ｐゴシック" charset="0"/>
                <a:cs typeface="ＭＳ Ｐゴシック" charset="0"/>
              </a:rPr>
              <a:t>O  </a:t>
            </a:r>
            <a:r>
              <a:rPr lang="en-US">
                <a:latin typeface="Times" charset="0"/>
                <a:ea typeface="ＭＳ Ｐゴシック" charset="0"/>
                <a:cs typeface="ＭＳ Ｐゴシック" charset="0"/>
                <a:sym typeface="Wingdings 3" charset="0"/>
              </a:rPr>
              <a:t></a:t>
            </a:r>
            <a:r>
              <a:rPr lang="en-US">
                <a:latin typeface="Helvetica" charset="0"/>
                <a:ea typeface="ＭＳ Ｐゴシック" charset="0"/>
                <a:cs typeface="ＭＳ Ｐゴシック" charset="0"/>
              </a:rPr>
              <a:t>   H</a:t>
            </a:r>
            <a:r>
              <a:rPr lang="en-US" baseline="-25000">
                <a:latin typeface="Helvetica" charset="0"/>
                <a:ea typeface="ＭＳ Ｐゴシック" charset="0"/>
                <a:cs typeface="ＭＳ Ｐゴシック" charset="0"/>
              </a:rPr>
              <a:t>3</a:t>
            </a:r>
            <a:r>
              <a:rPr lang="en-US">
                <a:latin typeface="Helvetica" charset="0"/>
                <a:ea typeface="ＭＳ Ｐゴシック" charset="0"/>
                <a:cs typeface="ＭＳ Ｐゴシック" charset="0"/>
              </a:rPr>
              <a:t>O</a:t>
            </a:r>
            <a:r>
              <a:rPr lang="en-US" baseline="30000">
                <a:latin typeface="Helvetica" charset="0"/>
                <a:ea typeface="ＭＳ Ｐゴシック" charset="0"/>
                <a:cs typeface="ＭＳ Ｐゴシック" charset="0"/>
              </a:rPr>
              <a:t>+</a:t>
            </a:r>
            <a:r>
              <a:rPr lang="en-US">
                <a:latin typeface="Helvetica" charset="0"/>
                <a:ea typeface="ＭＳ Ｐゴシック" charset="0"/>
                <a:cs typeface="ＭＳ Ｐゴシック" charset="0"/>
              </a:rPr>
              <a:t> + OH</a:t>
            </a:r>
            <a:r>
              <a:rPr lang="en-US" baseline="30000">
                <a:latin typeface="Symbol" charset="0"/>
                <a:ea typeface="ＭＳ Ｐゴシック" charset="0"/>
                <a:cs typeface="ＭＳ Ｐゴシック" charset="0"/>
              </a:rPr>
              <a:t></a:t>
            </a:r>
            <a:endParaRPr lang="en-US">
              <a:latin typeface="Helvetica" charset="0"/>
              <a:ea typeface="ＭＳ Ｐゴシック" charset="0"/>
              <a:cs typeface="ＭＳ Ｐゴシック" charset="0"/>
            </a:endParaRPr>
          </a:p>
          <a:p>
            <a:pPr marL="0" indent="0">
              <a:spcBef>
                <a:spcPct val="0"/>
              </a:spcBef>
              <a:buFont typeface="Monotype Sorts" charset="0"/>
              <a:buNone/>
            </a:pPr>
            <a:r>
              <a:rPr lang="en-US" sz="2800">
                <a:latin typeface="Helvetica" charset="0"/>
                <a:ea typeface="ＭＳ Ｐゴシック" charset="0"/>
                <a:cs typeface="ＭＳ Ｐゴシック" charset="0"/>
              </a:rPr>
              <a:t>                                            	conj        conj</a:t>
            </a:r>
          </a:p>
          <a:p>
            <a:pPr marL="965200" lvl="1">
              <a:spcBef>
                <a:spcPct val="0"/>
              </a:spcBef>
              <a:buFontTx/>
              <a:buNone/>
            </a:pPr>
            <a:r>
              <a:rPr lang="en-US">
                <a:latin typeface="Helvetica" charset="0"/>
                <a:ea typeface="ＭＳ Ｐゴシック" charset="0"/>
              </a:rPr>
              <a:t>        acid 1   base 2        acid 2     base 1</a:t>
            </a:r>
          </a:p>
        </p:txBody>
      </p:sp>
      <p:graphicFrame>
        <p:nvGraphicFramePr>
          <p:cNvPr id="32770" name="Object 2"/>
          <p:cNvGraphicFramePr>
            <a:graphicFrameLocks noChangeAspect="1"/>
          </p:cNvGraphicFramePr>
          <p:nvPr/>
        </p:nvGraphicFramePr>
        <p:xfrm>
          <a:off x="1524000" y="1676400"/>
          <a:ext cx="7023100" cy="660400"/>
        </p:xfrm>
        <a:graphic>
          <a:graphicData uri="http://schemas.openxmlformats.org/presentationml/2006/ole">
            <mc:AlternateContent xmlns:mc="http://schemas.openxmlformats.org/markup-compatibility/2006">
              <mc:Choice xmlns:v="urn:schemas-microsoft-com:vml" Requires="v">
                <p:oleObj spid="_x0000_s1049" name="Document" r:id="rId4" imgW="5842000" imgH="533400" progId="">
                  <p:embed/>
                </p:oleObj>
              </mc:Choice>
              <mc:Fallback>
                <p:oleObj name="Document" r:id="rId4" imgW="5842000" imgH="5334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676400"/>
                        <a:ext cx="7023100"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a:spLocks noChangeArrowheads="1"/>
          </p:cNvSpPr>
          <p:nvPr/>
        </p:nvSpPr>
        <p:spPr bwMode="auto">
          <a:xfrm>
            <a:off x="914400" y="4495800"/>
            <a:ext cx="75438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ctr">
              <a:buFont typeface="Arial"/>
              <a:buChar char="•"/>
            </a:pPr>
            <a:r>
              <a:rPr lang="en-US" sz="2800" dirty="0">
                <a:latin typeface="Calibri" charset="0"/>
              </a:rPr>
              <a:t>K</a:t>
            </a:r>
            <a:r>
              <a:rPr lang="en-US" sz="2800" baseline="-25000" dirty="0">
                <a:latin typeface="Calibri" charset="0"/>
              </a:rPr>
              <a:t>w</a:t>
            </a:r>
            <a:r>
              <a:rPr lang="en-US" sz="2800" dirty="0">
                <a:latin typeface="Calibri" charset="0"/>
              </a:rPr>
              <a:t>  = 1 </a:t>
            </a:r>
            <a:r>
              <a:rPr lang="en-US" sz="2800" dirty="0">
                <a:latin typeface="Symbol" charset="0"/>
              </a:rPr>
              <a:t></a:t>
            </a:r>
            <a:r>
              <a:rPr lang="en-US" sz="2800" dirty="0">
                <a:latin typeface="Calibri" charset="0"/>
              </a:rPr>
              <a:t> 10</a:t>
            </a:r>
            <a:r>
              <a:rPr lang="en-US" sz="2800" baseline="30000" dirty="0">
                <a:latin typeface="Symbol" charset="0"/>
              </a:rPr>
              <a:t></a:t>
            </a:r>
            <a:r>
              <a:rPr lang="en-US" sz="2800" baseline="30000" dirty="0">
                <a:latin typeface="Calibri" charset="0"/>
              </a:rPr>
              <a:t>14</a:t>
            </a:r>
            <a:r>
              <a:rPr lang="en-US" sz="2800" dirty="0">
                <a:latin typeface="Calibri" charset="0"/>
              </a:rPr>
              <a:t> at 25°C</a:t>
            </a:r>
          </a:p>
          <a:p>
            <a:pPr algn="ctr">
              <a:buFont typeface="Monotype Sorts" charset="0"/>
              <a:buChar char="¥"/>
            </a:pPr>
            <a:endParaRPr lang="en-US" sz="900" dirty="0">
              <a:latin typeface="Calibri" charset="0"/>
            </a:endParaRPr>
          </a:p>
          <a:p>
            <a:pPr marL="457200" indent="-457200" algn="ctr">
              <a:buFont typeface="Arial"/>
              <a:buChar char="•"/>
            </a:pPr>
            <a:r>
              <a:rPr lang="en-US" sz="2800" dirty="0">
                <a:latin typeface="Calibri" charset="0"/>
              </a:rPr>
              <a:t>K</a:t>
            </a:r>
            <a:r>
              <a:rPr lang="en-US" sz="2800" baseline="-25000" dirty="0">
                <a:latin typeface="Calibri" charset="0"/>
              </a:rPr>
              <a:t>w</a:t>
            </a:r>
            <a:r>
              <a:rPr lang="en-US" sz="2800" dirty="0">
                <a:latin typeface="Calibri" charset="0"/>
              </a:rPr>
              <a:t>  = [H</a:t>
            </a:r>
            <a:r>
              <a:rPr lang="en-US" sz="2800" baseline="-25000" dirty="0">
                <a:latin typeface="Calibri" charset="0"/>
              </a:rPr>
              <a:t>3</a:t>
            </a:r>
            <a:r>
              <a:rPr lang="en-US" sz="2800" dirty="0">
                <a:latin typeface="Calibri" charset="0"/>
              </a:rPr>
              <a:t>O</a:t>
            </a:r>
            <a:r>
              <a:rPr lang="en-US" sz="2800" baseline="30000" dirty="0">
                <a:latin typeface="Calibri" charset="0"/>
              </a:rPr>
              <a:t>+</a:t>
            </a:r>
            <a:r>
              <a:rPr lang="en-US" sz="2800" dirty="0">
                <a:latin typeface="Calibri" charset="0"/>
              </a:rPr>
              <a:t> ][OH</a:t>
            </a:r>
            <a:r>
              <a:rPr lang="en-US" sz="2800" baseline="30000" dirty="0">
                <a:latin typeface="Symbol" charset="0"/>
              </a:rPr>
              <a:t></a:t>
            </a:r>
            <a:r>
              <a:rPr lang="en-US" sz="2800" dirty="0">
                <a:latin typeface="Calibri" charset="0"/>
              </a:rPr>
              <a:t>]</a:t>
            </a:r>
            <a:r>
              <a:rPr lang="en-US" sz="2800" baseline="30000" dirty="0">
                <a:latin typeface="Symbol" charset="0"/>
              </a:rPr>
              <a:t> </a:t>
            </a:r>
            <a:r>
              <a:rPr lang="en-US" sz="2800" dirty="0">
                <a:latin typeface="Calibri" charset="0"/>
              </a:rPr>
              <a:t>=</a:t>
            </a:r>
            <a:r>
              <a:rPr lang="en-US" sz="2800" baseline="30000" dirty="0">
                <a:latin typeface="Symbol" charset="0"/>
              </a:rPr>
              <a:t> </a:t>
            </a:r>
            <a:r>
              <a:rPr lang="en-US" sz="2800" dirty="0">
                <a:latin typeface="Calibri" charset="0"/>
              </a:rPr>
              <a:t>[1 </a:t>
            </a:r>
            <a:r>
              <a:rPr lang="en-US" sz="2800" dirty="0">
                <a:latin typeface="Symbol" charset="0"/>
              </a:rPr>
              <a:t></a:t>
            </a:r>
            <a:r>
              <a:rPr lang="en-US" sz="2800" dirty="0">
                <a:latin typeface="Calibri" charset="0"/>
              </a:rPr>
              <a:t> 10</a:t>
            </a:r>
            <a:r>
              <a:rPr lang="en-US" sz="2800" baseline="30000" dirty="0">
                <a:latin typeface="Symbol" charset="0"/>
              </a:rPr>
              <a:t>7</a:t>
            </a:r>
            <a:r>
              <a:rPr lang="en-US" sz="2800" dirty="0">
                <a:latin typeface="Calibri" charset="0"/>
              </a:rPr>
              <a:t>M][1 </a:t>
            </a:r>
            <a:r>
              <a:rPr lang="en-US" sz="2800" dirty="0">
                <a:latin typeface="Symbol" charset="0"/>
              </a:rPr>
              <a:t></a:t>
            </a:r>
            <a:r>
              <a:rPr lang="en-US" sz="2800" dirty="0">
                <a:latin typeface="Calibri" charset="0"/>
              </a:rPr>
              <a:t> 10</a:t>
            </a:r>
            <a:r>
              <a:rPr lang="en-US" sz="2800" baseline="30000" dirty="0">
                <a:latin typeface="Symbol" charset="0"/>
              </a:rPr>
              <a:t>7</a:t>
            </a:r>
            <a:r>
              <a:rPr lang="en-US" sz="2800" dirty="0">
                <a:latin typeface="Calibri" charset="0"/>
              </a:rPr>
              <a:t>M]</a:t>
            </a:r>
          </a:p>
        </p:txBody>
      </p:sp>
      <p:sp>
        <p:nvSpPr>
          <p:cNvPr id="29703" name="TextBox 7"/>
          <p:cNvSpPr txBox="1">
            <a:spLocks noChangeArrowheads="1"/>
          </p:cNvSpPr>
          <p:nvPr/>
        </p:nvSpPr>
        <p:spPr bwMode="auto">
          <a:xfrm>
            <a:off x="0" y="5791200"/>
            <a:ext cx="92630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t>NOTE: </a:t>
            </a:r>
            <a:r>
              <a:rPr lang="en-US" b="1">
                <a:solidFill>
                  <a:srgbClr val="600620"/>
                </a:solidFill>
              </a:rPr>
              <a:t>only concentrations [mol/L] are used in the calculation</a:t>
            </a:r>
            <a:r>
              <a:rPr lang="en-US"/>
              <a:t>; </a:t>
            </a:r>
            <a:br>
              <a:rPr lang="en-US"/>
            </a:br>
            <a:r>
              <a:rPr lang="en-US"/>
              <a:t>liquids (l) and solids (s) are not included  </a:t>
            </a:r>
          </a:p>
        </p:txBody>
      </p:sp>
      <p:graphicFrame>
        <p:nvGraphicFramePr>
          <p:cNvPr id="29704" name="Object 3"/>
          <p:cNvGraphicFramePr>
            <a:graphicFrameLocks noChangeAspect="1"/>
          </p:cNvGraphicFramePr>
          <p:nvPr/>
        </p:nvGraphicFramePr>
        <p:xfrm>
          <a:off x="76200" y="4229100"/>
          <a:ext cx="2362200" cy="876300"/>
        </p:xfrm>
        <a:graphic>
          <a:graphicData uri="http://schemas.openxmlformats.org/presentationml/2006/ole">
            <mc:AlternateContent xmlns:mc="http://schemas.openxmlformats.org/markup-compatibility/2006">
              <mc:Choice xmlns:v="urn:schemas-microsoft-com:vml" Requires="v">
                <p:oleObj spid="_x0000_s1050" name="Equation" r:id="rId6" imgW="1130300" imgH="419100" progId="Equation.3">
                  <p:embed/>
                </p:oleObj>
              </mc:Choice>
              <mc:Fallback>
                <p:oleObj name="Equation" r:id="rId6" imgW="1130300" imgH="4191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4229100"/>
                        <a:ext cx="23622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2" name="Group 11"/>
          <p:cNvGrpSpPr>
            <a:grpSpLocks/>
          </p:cNvGrpSpPr>
          <p:nvPr/>
        </p:nvGrpSpPr>
        <p:grpSpPr bwMode="auto">
          <a:xfrm>
            <a:off x="838200" y="4724400"/>
            <a:ext cx="1447800" cy="381000"/>
            <a:chOff x="838200" y="4724400"/>
            <a:chExt cx="1447800" cy="381000"/>
          </a:xfrm>
        </p:grpSpPr>
        <p:cxnSp>
          <p:nvCxnSpPr>
            <p:cNvPr id="32779" name="Straight Connector 9"/>
            <p:cNvCxnSpPr>
              <a:cxnSpLocks noChangeShapeType="1"/>
            </p:cNvCxnSpPr>
            <p:nvPr/>
          </p:nvCxnSpPr>
          <p:spPr bwMode="auto">
            <a:xfrm flipV="1">
              <a:off x="838200" y="4724400"/>
              <a:ext cx="53340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cxnSp>
          <p:nvCxnSpPr>
            <p:cNvPr id="32780" name="Straight Connector 10"/>
            <p:cNvCxnSpPr>
              <a:cxnSpLocks noChangeShapeType="1"/>
            </p:cNvCxnSpPr>
            <p:nvPr/>
          </p:nvCxnSpPr>
          <p:spPr bwMode="auto">
            <a:xfrm flipV="1">
              <a:off x="1752600" y="4724400"/>
              <a:ext cx="53340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cxnSp>
      </p:grpSp>
      <p:sp>
        <p:nvSpPr>
          <p:cNvPr id="32778" name="Rectangle 11"/>
          <p:cNvSpPr>
            <a:spLocks noChangeArrowheads="1"/>
          </p:cNvSpPr>
          <p:nvPr/>
        </p:nvSpPr>
        <p:spPr bwMode="auto">
          <a:xfrm>
            <a:off x="0" y="8382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t>It is </a:t>
            </a:r>
            <a:r>
              <a:rPr lang="en-US">
                <a:solidFill>
                  <a:schemeClr val="hlink"/>
                </a:solidFill>
              </a:rPr>
              <a:t>amphoteric.</a:t>
            </a:r>
            <a:r>
              <a:rPr lang="en-US"/>
              <a:t> (It can behave either as an acid or a base).</a:t>
            </a:r>
          </a:p>
        </p:txBody>
      </p:sp>
    </p:spTree>
    <p:extLst>
      <p:ext uri="{BB962C8B-B14F-4D97-AF65-F5344CB8AC3E}">
        <p14:creationId xmlns:p14="http://schemas.microsoft.com/office/powerpoint/2010/main" val="6423000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70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703"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7270"/>
            <a:ext cx="8229600" cy="1143000"/>
          </a:xfrm>
        </p:spPr>
        <p:txBody>
          <a:bodyPr/>
          <a:lstStyle/>
          <a:p>
            <a:r>
              <a:rPr lang="en-US" dirty="0">
                <a:latin typeface="Times" charset="0"/>
                <a:ea typeface="ＭＳ Ｐゴシック" charset="0"/>
                <a:cs typeface="ＭＳ Ｐゴシック" charset="0"/>
              </a:rPr>
              <a:t>The pH Scale</a:t>
            </a:r>
          </a:p>
        </p:txBody>
      </p:sp>
      <p:sp>
        <p:nvSpPr>
          <p:cNvPr id="65540" name="Rectangle 3">
            <a:hlinkClick r:id="rId3"/>
          </p:cNvPr>
          <p:cNvSpPr>
            <a:spLocks noChangeArrowheads="1"/>
          </p:cNvSpPr>
          <p:nvPr/>
        </p:nvSpPr>
        <p:spPr bwMode="auto">
          <a:xfrm>
            <a:off x="457200" y="0"/>
            <a:ext cx="822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a:t>https://</a:t>
            </a:r>
            <a:r>
              <a:rPr lang="en-US" sz="1800" dirty="0" err="1"/>
              <a:t>phet.colorado.edu</a:t>
            </a:r>
            <a:r>
              <a:rPr lang="en-US" sz="1800" dirty="0"/>
              <a:t>/en/simulation/</a:t>
            </a:r>
            <a:r>
              <a:rPr lang="en-US" sz="1800" dirty="0" err="1"/>
              <a:t>ph</a:t>
            </a:r>
            <a:r>
              <a:rPr lang="en-US" sz="1800" dirty="0"/>
              <a:t>-scale-basics</a:t>
            </a:r>
          </a:p>
        </p:txBody>
      </p:sp>
      <p:pic>
        <p:nvPicPr>
          <p:cNvPr id="3" name="Picture 2" descr="Screen Shot 2018-11-13 at 11.09.5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4700" y="990600"/>
            <a:ext cx="2501900" cy="3352800"/>
          </a:xfrm>
          <a:prstGeom prst="rect">
            <a:avLst/>
          </a:prstGeom>
        </p:spPr>
      </p:pic>
      <p:sp>
        <p:nvSpPr>
          <p:cNvPr id="4" name="Rectangle 3"/>
          <p:cNvSpPr/>
          <p:nvPr/>
        </p:nvSpPr>
        <p:spPr>
          <a:xfrm>
            <a:off x="6019800" y="1003042"/>
            <a:ext cx="2895600" cy="5416868"/>
          </a:xfrm>
          <a:prstGeom prst="rect">
            <a:avLst/>
          </a:prstGeom>
        </p:spPr>
        <p:txBody>
          <a:bodyPr wrap="square">
            <a:spAutoFit/>
          </a:bodyPr>
          <a:lstStyle/>
          <a:p>
            <a:r>
              <a:rPr lang="en-US" sz="2000" dirty="0" smtClean="0"/>
              <a:t>Quantitative, logarithmic, numeric scale based on </a:t>
            </a:r>
            <a:r>
              <a:rPr lang="en-US" sz="2000" dirty="0"/>
              <a:t>testing </a:t>
            </a:r>
            <a:r>
              <a:rPr lang="en-US" sz="2000" dirty="0" smtClean="0"/>
              <a:t>the electric current of </a:t>
            </a:r>
            <a:r>
              <a:rPr lang="en-US" sz="2000" dirty="0"/>
              <a:t>aqueous </a:t>
            </a:r>
            <a:r>
              <a:rPr lang="en-US" sz="2000" dirty="0" smtClean="0"/>
              <a:t>solutions &amp; relating it to the equilibrium concentration of the hydrogen ion, </a:t>
            </a:r>
            <a:br>
              <a:rPr lang="en-US" sz="2000" dirty="0" smtClean="0"/>
            </a:br>
            <a:r>
              <a:rPr lang="en-US" sz="2000" dirty="0" smtClean="0"/>
              <a:t>[H</a:t>
            </a:r>
            <a:r>
              <a:rPr lang="en-US" sz="2000" baseline="30000" dirty="0" smtClean="0"/>
              <a:t>+</a:t>
            </a:r>
            <a:r>
              <a:rPr lang="en-US" sz="2000" baseline="-25000" dirty="0" smtClean="0"/>
              <a:t>(</a:t>
            </a:r>
            <a:r>
              <a:rPr lang="en-US" sz="2000" baseline="-25000" dirty="0" err="1" smtClean="0"/>
              <a:t>aq</a:t>
            </a:r>
            <a:r>
              <a:rPr lang="en-US" sz="2000" baseline="-25000" dirty="0" smtClean="0"/>
              <a:t>) </a:t>
            </a:r>
            <a:r>
              <a:rPr lang="en-US" sz="2000" dirty="0" smtClean="0"/>
              <a:t>]= </a:t>
            </a:r>
            <a:r>
              <a:rPr lang="en-US" sz="2000" dirty="0"/>
              <a:t>[</a:t>
            </a:r>
            <a:r>
              <a:rPr lang="en-US" sz="2000" dirty="0" smtClean="0"/>
              <a:t>H</a:t>
            </a:r>
            <a:r>
              <a:rPr lang="en-US" sz="2000" baseline="-25000" dirty="0" smtClean="0"/>
              <a:t>3</a:t>
            </a:r>
            <a:r>
              <a:rPr lang="en-US" sz="2000" dirty="0" smtClean="0"/>
              <a:t>O</a:t>
            </a:r>
            <a:r>
              <a:rPr lang="en-US" sz="2000" baseline="30000" dirty="0" smtClean="0"/>
              <a:t>+</a:t>
            </a:r>
            <a:r>
              <a:rPr lang="en-US" sz="2000" baseline="-25000" dirty="0"/>
              <a:t>(</a:t>
            </a:r>
            <a:r>
              <a:rPr lang="en-US" sz="2000" baseline="-25000" dirty="0" err="1"/>
              <a:t>aq</a:t>
            </a:r>
            <a:r>
              <a:rPr lang="en-US" sz="2000" baseline="-25000" dirty="0" smtClean="0"/>
              <a:t>)</a:t>
            </a:r>
            <a:r>
              <a:rPr lang="en-US" sz="2000" dirty="0" smtClean="0"/>
              <a:t>]</a:t>
            </a:r>
          </a:p>
          <a:p>
            <a:endParaRPr lang="en-US" sz="2000" dirty="0"/>
          </a:p>
          <a:p>
            <a:r>
              <a:rPr lang="en-US" sz="1800" i="1" dirty="0" smtClean="0"/>
              <a:t>Introduced in 1909 by </a:t>
            </a:r>
            <a:r>
              <a:rPr lang="en-US" sz="1800" i="1" dirty="0" err="1" smtClean="0"/>
              <a:t>Søren</a:t>
            </a:r>
            <a:r>
              <a:rPr lang="en-US" sz="1800" i="1" dirty="0" smtClean="0"/>
              <a:t> </a:t>
            </a:r>
            <a:r>
              <a:rPr lang="en-US" sz="1800" i="1" dirty="0" err="1" smtClean="0"/>
              <a:t>Sørensen</a:t>
            </a:r>
            <a:r>
              <a:rPr lang="en-US" sz="1800" i="1" dirty="0" smtClean="0"/>
              <a:t>, Danish brewer/chemist, as a convenient way of expressing acidity……. Providing much improved  quality control in brewing.</a:t>
            </a:r>
            <a:endParaRPr lang="en-US" sz="1800" i="1" dirty="0"/>
          </a:p>
        </p:txBody>
      </p:sp>
      <p:pic>
        <p:nvPicPr>
          <p:cNvPr id="5" name="Picture 4" descr="Screen Shot 2018-11-13 at 11.14.4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108200"/>
            <a:ext cx="2705100" cy="2540000"/>
          </a:xfrm>
          <a:prstGeom prst="rect">
            <a:avLst/>
          </a:prstGeom>
        </p:spPr>
      </p:pic>
      <p:sp>
        <p:nvSpPr>
          <p:cNvPr id="6" name="TextBox 5"/>
          <p:cNvSpPr txBox="1"/>
          <p:nvPr/>
        </p:nvSpPr>
        <p:spPr>
          <a:xfrm>
            <a:off x="762000" y="4953000"/>
            <a:ext cx="152400" cy="461665"/>
          </a:xfrm>
          <a:prstGeom prst="rect">
            <a:avLst/>
          </a:prstGeom>
          <a:noFill/>
        </p:spPr>
        <p:txBody>
          <a:bodyPr wrap="square" rtlCol="0">
            <a:spAutoFit/>
          </a:bodyPr>
          <a:lstStyle/>
          <a:p>
            <a:r>
              <a:rPr lang="en-US" dirty="0" smtClean="0"/>
              <a:t>Beer’s pH ~ 4</a:t>
            </a:r>
            <a:endParaRPr lang="en-US" dirty="0"/>
          </a:p>
        </p:txBody>
      </p:sp>
      <p:pic>
        <p:nvPicPr>
          <p:cNvPr id="8" name="Picture 4" descr="Screen Shot 2018-04-14 at 4.23.35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403600"/>
            <a:ext cx="26670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 y="889337"/>
            <a:ext cx="3810000" cy="1015663"/>
          </a:xfrm>
          <a:prstGeom prst="rect">
            <a:avLst/>
          </a:prstGeom>
        </p:spPr>
        <p:txBody>
          <a:bodyPr wrap="square">
            <a:spAutoFit/>
          </a:bodyPr>
          <a:lstStyle/>
          <a:p>
            <a:pPr algn="ctr"/>
            <a:r>
              <a:rPr lang="en-US" sz="2000" i="1" dirty="0" smtClean="0"/>
              <a:t>pH: the </a:t>
            </a:r>
            <a:r>
              <a:rPr lang="en-US" sz="2000" i="1" dirty="0"/>
              <a:t>negative </a:t>
            </a:r>
            <a:r>
              <a:rPr lang="en-US" sz="2000" i="1" dirty="0" smtClean="0"/>
              <a:t>logarithm</a:t>
            </a:r>
            <a:br>
              <a:rPr lang="en-US" sz="2000" i="1" dirty="0" smtClean="0"/>
            </a:br>
            <a:r>
              <a:rPr lang="en-US" sz="2000" i="1" dirty="0" smtClean="0"/>
              <a:t> </a:t>
            </a:r>
            <a:r>
              <a:rPr lang="en-US" sz="2000" i="1" dirty="0"/>
              <a:t>of </a:t>
            </a:r>
            <a:r>
              <a:rPr lang="en-US" sz="2000" i="1" dirty="0" smtClean="0"/>
              <a:t> the </a:t>
            </a:r>
            <a:br>
              <a:rPr lang="en-US" sz="2000" i="1" dirty="0" smtClean="0"/>
            </a:br>
            <a:r>
              <a:rPr lang="en-US" sz="2000" i="1" dirty="0" smtClean="0"/>
              <a:t>hydrogen </a:t>
            </a:r>
            <a:r>
              <a:rPr lang="en-US" sz="2000" i="1" dirty="0"/>
              <a:t>ion concentration.</a:t>
            </a:r>
          </a:p>
        </p:txBody>
      </p:sp>
      <p:sp>
        <p:nvSpPr>
          <p:cNvPr id="10" name="Rectangle 10">
            <a:hlinkClick r:id="rId7"/>
          </p:cNvPr>
          <p:cNvSpPr>
            <a:spLocks noChangeArrowheads="1"/>
          </p:cNvSpPr>
          <p:nvPr/>
        </p:nvSpPr>
        <p:spPr bwMode="auto">
          <a:xfrm>
            <a:off x="1066800" y="6443662"/>
            <a:ext cx="7315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t>http://</a:t>
            </a:r>
            <a:r>
              <a:rPr lang="en-US" sz="1600" dirty="0" err="1"/>
              <a:t>www.chemconnections.org</a:t>
            </a:r>
            <a:r>
              <a:rPr lang="en-US" sz="1600" dirty="0"/>
              <a:t>/general/chem108/Acids-Bases%20Guide.html</a:t>
            </a:r>
          </a:p>
        </p:txBody>
      </p:sp>
    </p:spTree>
    <p:extLst>
      <p:ext uri="{BB962C8B-B14F-4D97-AF65-F5344CB8AC3E}">
        <p14:creationId xmlns:p14="http://schemas.microsoft.com/office/powerpoint/2010/main" val="37379484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pH Scale</a:t>
            </a:r>
          </a:p>
        </p:txBody>
      </p:sp>
      <p:sp>
        <p:nvSpPr>
          <p:cNvPr id="23555" name="Rectangle 3"/>
          <p:cNvSpPr>
            <a:spLocks noGrp="1" noChangeArrowheads="1"/>
          </p:cNvSpPr>
          <p:nvPr>
            <p:ph type="body" idx="1"/>
          </p:nvPr>
        </p:nvSpPr>
        <p:spPr>
          <a:xfrm>
            <a:off x="1143000" y="1600200"/>
            <a:ext cx="7772400" cy="4114800"/>
          </a:xfrm>
        </p:spPr>
        <p:txBody>
          <a:bodyPr/>
          <a:lstStyle/>
          <a:p>
            <a:pPr algn="ctr"/>
            <a:r>
              <a:rPr lang="en-US">
                <a:latin typeface="Helvetica" charset="0"/>
                <a:ea typeface="ＭＳ Ｐゴシック" charset="0"/>
                <a:cs typeface="ＭＳ Ｐゴシック" charset="0"/>
              </a:rPr>
              <a:t>pH </a:t>
            </a:r>
            <a:r>
              <a:rPr lang="en-US">
                <a:latin typeface="Symbol" charset="0"/>
                <a:ea typeface="ＭＳ Ｐゴシック" charset="0"/>
                <a:cs typeface="ＭＳ Ｐゴシック" charset="0"/>
              </a:rPr>
              <a:t></a:t>
            </a:r>
            <a:r>
              <a:rPr lang="en-US">
                <a:latin typeface="Helvetica" charset="0"/>
                <a:ea typeface="ＭＳ Ｐゴシック" charset="0"/>
                <a:cs typeface="ＭＳ Ｐゴシック" charset="0"/>
              </a:rPr>
              <a:t> </a:t>
            </a:r>
            <a:r>
              <a:rPr lang="en-US">
                <a:latin typeface="Symbol" charset="0"/>
                <a:ea typeface="ＭＳ Ｐゴシック" charset="0"/>
                <a:cs typeface="ＭＳ Ｐゴシック" charset="0"/>
              </a:rPr>
              <a:t></a:t>
            </a:r>
            <a:r>
              <a:rPr lang="en-US">
                <a:latin typeface="Helvetica" charset="0"/>
                <a:ea typeface="ＭＳ Ｐゴシック" charset="0"/>
                <a:cs typeface="ＭＳ Ｐゴシック" charset="0"/>
              </a:rPr>
              <a:t>log[H</a:t>
            </a:r>
            <a:r>
              <a:rPr lang="en-US" baseline="30000">
                <a:latin typeface="Helvetica" charset="0"/>
                <a:ea typeface="ＭＳ Ｐゴシック" charset="0"/>
                <a:cs typeface="ＭＳ Ｐゴシック" charset="0"/>
              </a:rPr>
              <a:t>+</a:t>
            </a:r>
            <a:r>
              <a:rPr lang="en-US">
                <a:latin typeface="Helvetica" charset="0"/>
                <a:ea typeface="ＭＳ Ｐゴシック" charset="0"/>
                <a:cs typeface="ＭＳ Ｐゴシック" charset="0"/>
              </a:rPr>
              <a:t>] </a:t>
            </a:r>
            <a:r>
              <a:rPr lang="en-US">
                <a:latin typeface="Symbol" charset="0"/>
                <a:ea typeface="ＭＳ Ｐゴシック" charset="0"/>
                <a:cs typeface="ＭＳ Ｐゴシック" charset="0"/>
              </a:rPr>
              <a:t> </a:t>
            </a:r>
            <a:r>
              <a:rPr lang="en-US">
                <a:latin typeface="Helvetica" charset="0"/>
                <a:ea typeface="ＭＳ Ｐゴシック" charset="0"/>
                <a:cs typeface="ＭＳ Ｐゴシック" charset="0"/>
              </a:rPr>
              <a:t>log[H</a:t>
            </a:r>
            <a:r>
              <a:rPr lang="en-US" baseline="-25000">
                <a:latin typeface="Helvetica" charset="0"/>
                <a:ea typeface="ＭＳ Ｐゴシック" charset="0"/>
                <a:cs typeface="ＭＳ Ｐゴシック" charset="0"/>
              </a:rPr>
              <a:t>3</a:t>
            </a:r>
            <a:r>
              <a:rPr lang="en-US">
                <a:latin typeface="Helvetica" charset="0"/>
                <a:ea typeface="ＭＳ Ｐゴシック" charset="0"/>
                <a:cs typeface="ＭＳ Ｐゴシック" charset="0"/>
              </a:rPr>
              <a:t>O</a:t>
            </a:r>
            <a:r>
              <a:rPr lang="en-US" baseline="30000">
                <a:latin typeface="Helvetica" charset="0"/>
                <a:ea typeface="ＭＳ Ｐゴシック" charset="0"/>
                <a:cs typeface="ＭＳ Ｐゴシック" charset="0"/>
              </a:rPr>
              <a:t>+</a:t>
            </a:r>
            <a:r>
              <a:rPr lang="en-US">
                <a:latin typeface="Helvetica" charset="0"/>
                <a:ea typeface="ＭＳ Ｐゴシック" charset="0"/>
                <a:cs typeface="ＭＳ Ｐゴシック" charset="0"/>
              </a:rPr>
              <a:t>] </a:t>
            </a:r>
          </a:p>
          <a:p>
            <a:r>
              <a:rPr lang="en-US">
                <a:latin typeface="Helvetica" charset="0"/>
                <a:ea typeface="ＭＳ Ｐゴシック" charset="0"/>
                <a:cs typeface="ＭＳ Ｐゴシック" charset="0"/>
              </a:rPr>
              <a:t>pH in water ranges from 0 to 14.</a:t>
            </a:r>
          </a:p>
          <a:p>
            <a:pPr>
              <a:buFont typeface="Monotype Sorts" charset="0"/>
              <a:buNone/>
            </a:pPr>
            <a:r>
              <a:rPr lang="en-US">
                <a:latin typeface="Helvetica" charset="0"/>
                <a:ea typeface="ＭＳ Ｐゴシック" charset="0"/>
                <a:cs typeface="ＭＳ Ｐゴシック" charset="0"/>
              </a:rPr>
              <a:t>		K</a:t>
            </a:r>
            <a:r>
              <a:rPr lang="en-US" baseline="-25000">
                <a:latin typeface="Helvetica" charset="0"/>
                <a:ea typeface="ＭＳ Ｐゴシック" charset="0"/>
                <a:cs typeface="ＭＳ Ｐゴシック" charset="0"/>
              </a:rPr>
              <a:t>w</a:t>
            </a:r>
            <a:r>
              <a:rPr lang="en-US">
                <a:latin typeface="Helvetica" charset="0"/>
                <a:ea typeface="ＭＳ Ｐゴシック" charset="0"/>
                <a:cs typeface="ＭＳ Ｐゴシック" charset="0"/>
              </a:rPr>
              <a:t> = 1.00 </a:t>
            </a:r>
            <a:r>
              <a:rPr lang="en-US">
                <a:latin typeface="Symbol" charset="0"/>
                <a:ea typeface="ＭＳ Ｐゴシック" charset="0"/>
                <a:cs typeface="ＭＳ Ｐゴシック" charset="0"/>
              </a:rPr>
              <a:t></a:t>
            </a:r>
            <a:r>
              <a:rPr lang="en-US">
                <a:latin typeface="Helvetica" charset="0"/>
                <a:ea typeface="ＭＳ Ｐゴシック" charset="0"/>
                <a:cs typeface="ＭＳ Ｐゴシック" charset="0"/>
              </a:rPr>
              <a:t> 10</a:t>
            </a:r>
            <a:r>
              <a:rPr lang="en-US" baseline="30000">
                <a:latin typeface="Symbol" charset="0"/>
                <a:ea typeface="ＭＳ Ｐゴシック" charset="0"/>
                <a:cs typeface="ＭＳ Ｐゴシック" charset="0"/>
              </a:rPr>
              <a:t></a:t>
            </a:r>
            <a:r>
              <a:rPr lang="en-US" baseline="30000">
                <a:latin typeface="Helvetica" charset="0"/>
                <a:ea typeface="ＭＳ Ｐゴシック" charset="0"/>
                <a:cs typeface="ＭＳ Ｐゴシック" charset="0"/>
              </a:rPr>
              <a:t>14</a:t>
            </a:r>
            <a:r>
              <a:rPr lang="en-US">
                <a:latin typeface="Helvetica" charset="0"/>
                <a:ea typeface="ＭＳ Ｐゴシック" charset="0"/>
                <a:cs typeface="ＭＳ Ｐゴシック" charset="0"/>
              </a:rPr>
              <a:t> = [H</a:t>
            </a:r>
            <a:r>
              <a:rPr lang="en-US" baseline="30000">
                <a:latin typeface="Helvetica" charset="0"/>
                <a:ea typeface="ＭＳ Ｐゴシック" charset="0"/>
                <a:cs typeface="ＭＳ Ｐゴシック" charset="0"/>
              </a:rPr>
              <a:t>+</a:t>
            </a:r>
            <a:r>
              <a:rPr lang="en-US">
                <a:latin typeface="Helvetica" charset="0"/>
                <a:ea typeface="ＭＳ Ｐゴシック" charset="0"/>
                <a:cs typeface="ＭＳ Ｐゴシック" charset="0"/>
              </a:rPr>
              <a:t>] [OH</a:t>
            </a:r>
            <a:r>
              <a:rPr lang="en-US" baseline="30000">
                <a:latin typeface="Symbol" charset="0"/>
                <a:ea typeface="ＭＳ Ｐゴシック" charset="0"/>
                <a:cs typeface="ＭＳ Ｐゴシック" charset="0"/>
              </a:rPr>
              <a:t></a:t>
            </a:r>
            <a:r>
              <a:rPr lang="en-US">
                <a:latin typeface="Helvetica" charset="0"/>
                <a:ea typeface="ＭＳ Ｐゴシック" charset="0"/>
                <a:cs typeface="ＭＳ Ｐゴシック" charset="0"/>
              </a:rPr>
              <a:t>]</a:t>
            </a:r>
          </a:p>
          <a:p>
            <a:pPr>
              <a:buFont typeface="Monotype Sorts" charset="0"/>
              <a:buNone/>
            </a:pPr>
            <a:r>
              <a:rPr lang="en-US">
                <a:latin typeface="Helvetica" charset="0"/>
                <a:ea typeface="ＭＳ Ｐゴシック" charset="0"/>
                <a:cs typeface="ＭＳ Ｐゴシック" charset="0"/>
              </a:rPr>
              <a:t>		pK</a:t>
            </a:r>
            <a:r>
              <a:rPr lang="en-US" baseline="-25000">
                <a:latin typeface="Helvetica" charset="0"/>
                <a:ea typeface="ＭＳ Ｐゴシック" charset="0"/>
                <a:cs typeface="ＭＳ Ｐゴシック" charset="0"/>
              </a:rPr>
              <a:t>w</a:t>
            </a:r>
            <a:r>
              <a:rPr lang="en-US">
                <a:latin typeface="Helvetica" charset="0"/>
                <a:ea typeface="ＭＳ Ｐゴシック" charset="0"/>
                <a:cs typeface="ＭＳ Ｐゴシック" charset="0"/>
              </a:rPr>
              <a:t> = </a:t>
            </a:r>
            <a:r>
              <a:rPr lang="en-US">
                <a:solidFill>
                  <a:schemeClr val="tx2"/>
                </a:solidFill>
                <a:latin typeface="Helvetica" charset="0"/>
                <a:ea typeface="ＭＳ Ｐゴシック" charset="0"/>
                <a:cs typeface="ＭＳ Ｐゴシック" charset="0"/>
              </a:rPr>
              <a:t>14.00 = pH + pOH</a:t>
            </a:r>
            <a:endParaRPr lang="en-US">
              <a:latin typeface="Helvetica" charset="0"/>
              <a:ea typeface="ＭＳ Ｐゴシック" charset="0"/>
              <a:cs typeface="ＭＳ Ｐゴシック" charset="0"/>
            </a:endParaRPr>
          </a:p>
          <a:p>
            <a:r>
              <a:rPr lang="en-US">
                <a:latin typeface="Helvetica" charset="0"/>
                <a:ea typeface="ＭＳ Ｐゴシック" charset="0"/>
                <a:cs typeface="ＭＳ Ｐゴシック" charset="0"/>
              </a:rPr>
              <a:t>As pH rises, pOH falls (sum = 14.00).</a:t>
            </a:r>
          </a:p>
          <a:p>
            <a:r>
              <a:rPr lang="en-US">
                <a:latin typeface="Helvetica" charset="0"/>
                <a:ea typeface="ＭＳ Ｐゴシック" charset="0"/>
                <a:cs typeface="ＭＳ Ｐゴシック" charset="0"/>
              </a:rPr>
              <a:t>There are no theoretical limits on the values of pH or pOH.  </a:t>
            </a:r>
            <a:r>
              <a:rPr lang="en-US" sz="2800">
                <a:latin typeface="Helvetica" charset="0"/>
                <a:ea typeface="ＭＳ Ｐゴシック" charset="0"/>
                <a:cs typeface="ＭＳ Ｐゴシック" charset="0"/>
              </a:rPr>
              <a:t>(e.g. pH of 2.0 </a:t>
            </a:r>
            <a:r>
              <a:rPr lang="en-US" sz="2800" i="0">
                <a:latin typeface="Helvetica" charset="0"/>
                <a:ea typeface="ＭＳ Ｐゴシック" charset="0"/>
                <a:cs typeface="ＭＳ Ｐゴシック" charset="0"/>
              </a:rPr>
              <a:t>M</a:t>
            </a:r>
            <a:r>
              <a:rPr lang="en-US" sz="2800">
                <a:latin typeface="Helvetica" charset="0"/>
                <a:ea typeface="ＭＳ Ｐゴシック" charset="0"/>
                <a:cs typeface="ＭＳ Ｐゴシック" charset="0"/>
              </a:rPr>
              <a:t> HCl is -0.301)</a:t>
            </a:r>
            <a:endParaRPr lang="en-US">
              <a:latin typeface="Helvetica" charset="0"/>
              <a:ea typeface="ＭＳ Ｐゴシック" charset="0"/>
              <a:cs typeface="ＭＳ Ｐゴシック" charset="0"/>
            </a:endParaRPr>
          </a:p>
        </p:txBody>
      </p:sp>
      <p:sp>
        <p:nvSpPr>
          <p:cNvPr id="65540" name="Rectangle 3">
            <a:hlinkClick r:id="rId3"/>
          </p:cNvPr>
          <p:cNvSpPr>
            <a:spLocks noChangeArrowheads="1"/>
          </p:cNvSpPr>
          <p:nvPr/>
        </p:nvSpPr>
        <p:spPr bwMode="auto">
          <a:xfrm>
            <a:off x="609600" y="6019800"/>
            <a:ext cx="822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t>https://phet.colorado.edu/en/simulation/ph-scale-basics</a:t>
            </a:r>
          </a:p>
        </p:txBody>
      </p:sp>
      <p:pic>
        <p:nvPicPr>
          <p:cNvPr id="65541" name="Picture 5" descr="Screen Shot 2017-10-24 at 8.50.12 AM.png"/>
          <p:cNvPicPr>
            <a:picLocks noChangeAspect="1"/>
          </p:cNvPicPr>
          <p:nvPr/>
        </p:nvPicPr>
        <p:blipFill>
          <a:blip r:embed="rId4">
            <a:alphaModFix amt="15000"/>
            <a:extLst>
              <a:ext uri="{28A0092B-C50C-407E-A947-70E740481C1C}">
                <a14:useLocalDpi xmlns:a14="http://schemas.microsoft.com/office/drawing/2010/main" val="0"/>
              </a:ext>
            </a:extLst>
          </a:blip>
          <a:srcRect/>
          <a:stretch>
            <a:fillRect/>
          </a:stretch>
        </p:blipFill>
        <p:spPr bwMode="auto">
          <a:xfrm>
            <a:off x="1181100" y="444500"/>
            <a:ext cx="7962900" cy="6032500"/>
          </a:xfrm>
          <a:prstGeom prst="rect">
            <a:avLst/>
          </a:prstGeom>
          <a:noFill/>
          <a:ln>
            <a:noFill/>
          </a:ln>
          <a:extLst>
            <a:ext uri="{909E8E84-426E-40dd-AFC4-6F175D3DCCD1}">
              <a14:hiddenFill xmlns:a14="http://schemas.microsoft.com/office/drawing/2010/main">
                <a:solidFill>
                  <a:srgbClr val="FFFFFF">
                    <a:alpha val="14999"/>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6001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55">
                                            <p:txEl>
                                              <p:pRg st="4" end="4"/>
                                            </p:txEl>
                                          </p:spTgt>
                                        </p:tgtEl>
                                        <p:attrNameLst>
                                          <p:attrName>style.visibility</p:attrName>
                                        </p:attrNameLst>
                                      </p:cBhvr>
                                      <p:to>
                                        <p:strVal val="visible"/>
                                      </p:to>
                                    </p:set>
                                    <p:anim calcmode="lin" valueType="num">
                                      <p:cBhvr additive="base">
                                        <p:cTn id="31" dur="500" fill="hold"/>
                                        <p:tgtEl>
                                          <p:spTgt spid="235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5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555">
                                            <p:txEl>
                                              <p:pRg st="5" end="5"/>
                                            </p:txEl>
                                          </p:spTgt>
                                        </p:tgtEl>
                                        <p:attrNameLst>
                                          <p:attrName>style.visibility</p:attrName>
                                        </p:attrNameLst>
                                      </p:cBhvr>
                                      <p:to>
                                        <p:strVal val="visible"/>
                                      </p:to>
                                    </p:set>
                                    <p:anim calcmode="lin" valueType="num">
                                      <p:cBhvr additive="base">
                                        <p:cTn id="37" dur="500" fill="hold"/>
                                        <p:tgtEl>
                                          <p:spTgt spid="235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35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685800" y="0"/>
            <a:ext cx="7772400" cy="1162050"/>
          </a:xfrm>
        </p:spPr>
        <p:txBody>
          <a:bodyPr/>
          <a:lstStyle/>
          <a:p>
            <a:r>
              <a:rPr lang="en-US">
                <a:latin typeface="Times" charset="0"/>
                <a:ea typeface="ＭＳ Ｐゴシック" charset="0"/>
                <a:cs typeface="ＭＳ Ｐゴシック" charset="0"/>
              </a:rPr>
              <a:t>The pH Scale</a:t>
            </a:r>
          </a:p>
        </p:txBody>
      </p:sp>
      <p:pic>
        <p:nvPicPr>
          <p:cNvPr id="84995" name="Picture 3" descr="Screen Shot 2017-10-24 at 9.52.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3175" y="1600200"/>
            <a:ext cx="39084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Rectangle 4"/>
          <p:cNvSpPr>
            <a:spLocks noChangeArrowheads="1"/>
          </p:cNvSpPr>
          <p:nvPr/>
        </p:nvSpPr>
        <p:spPr bwMode="auto">
          <a:xfrm>
            <a:off x="609600" y="4419600"/>
            <a:ext cx="81534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The drainage water from the Iron Mountain Mine is the most acidic water on Earth; some samples collected in 1990 and 1991 have been measured to have a pH value of -3.6, which is the lowest pH observed globally in a natural environment.</a:t>
            </a:r>
          </a:p>
        </p:txBody>
      </p:sp>
      <p:pic>
        <p:nvPicPr>
          <p:cNvPr id="84997" name="Picture 5" descr="Screen Shot 2017-10-24 at 10.10.3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182688"/>
            <a:ext cx="4953000" cy="30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1686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Indicators</a:t>
            </a:r>
          </a:p>
        </p:txBody>
      </p:sp>
      <p:pic>
        <p:nvPicPr>
          <p:cNvPr id="22531" name="indicators.MOV" descr="/Users/ronrusay/Desktop/Powerpoint &amp; Movies/Movies/indicators.MO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831975" y="1417638"/>
            <a:ext cx="5729816" cy="429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descr="Screen Shot 2017-10-22 at 9.49.45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876800"/>
            <a:ext cx="30353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0271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5851" fill="hold"/>
                                        <p:tgtEl>
                                          <p:spTgt spid="225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2531"/>
                </p:tgtEl>
              </p:cMediaNode>
            </p:video>
            <p:seq concurrent="1" nextAc="seek">
              <p:cTn id="8" restart="whenNotActive" fill="hold" evtFilter="cancelBubble" nodeType="interactiveSeq">
                <p:stCondLst>
                  <p:cond evt="onClick" delay="0">
                    <p:tgtEl>
                      <p:spTgt spid="2253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531"/>
                                        </p:tgtEl>
                                      </p:cBhvr>
                                    </p:cmd>
                                  </p:childTnLst>
                                </p:cTn>
                              </p:par>
                            </p:childTnLst>
                          </p:cTn>
                        </p:par>
                      </p:childTnLst>
                    </p:cTn>
                  </p:par>
                </p:childTnLst>
              </p:cTn>
              <p:nextCondLst>
                <p:cond evt="onClick" delay="0">
                  <p:tgtEl>
                    <p:spTgt spid="2253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1000" y="304800"/>
            <a:ext cx="7772400" cy="685800"/>
          </a:xfrm>
          <a:prstGeom prst="rect">
            <a:avLst/>
          </a:prstGeom>
          <a:noFill/>
          <a:ln w="9525">
            <a:noFill/>
            <a:miter lim="800000"/>
            <a:headEnd/>
            <a:tailEnd/>
          </a:ln>
          <a:effectLst/>
        </p:spPr>
        <p:txBody>
          <a:bodyPr anchor="ctr"/>
          <a:lstStyle/>
          <a:p>
            <a:pPr algn="ctr" eaLnBrk="0" hangingPunct="0"/>
            <a:r>
              <a:rPr lang="en-US" sz="4400">
                <a:effectLst>
                  <a:outerShdw blurRad="38100" dist="38100" dir="2700000" algn="tl">
                    <a:srgbClr val="DDDDDD"/>
                  </a:outerShdw>
                </a:effectLst>
                <a:latin typeface="Times" charset="0"/>
              </a:rPr>
              <a:t>Acid-Base Indicators</a:t>
            </a:r>
          </a:p>
        </p:txBody>
      </p:sp>
      <p:pic>
        <p:nvPicPr>
          <p:cNvPr id="23555" name="Picture 4" descr="FG16_007.JPG                                                   000001A1BLB ART AS OF 6/7              B35DC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7621588"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9285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Screen Shot 2018-04-14 at 4.23.3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403600"/>
            <a:ext cx="26670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5" descr="Screen Shot 2018-04-14 at 4.22.36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68288"/>
            <a:ext cx="7581900" cy="30845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684" name="TextBox 2"/>
          <p:cNvSpPr txBox="1">
            <a:spLocks noChangeArrowheads="1"/>
          </p:cNvSpPr>
          <p:nvPr/>
        </p:nvSpPr>
        <p:spPr bwMode="auto">
          <a:xfrm>
            <a:off x="2057400" y="3352800"/>
            <a:ext cx="80772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2"/>
                </a:solidFill>
                <a:latin typeface="Helvetica" charset="0"/>
                <a:ea typeface="ＭＳ Ｐゴシック" charset="0"/>
                <a:cs typeface="ＭＳ Ｐゴシック" charset="0"/>
              </a:defRPr>
            </a:lvl1pPr>
            <a:lvl2pPr marL="37931725" indent="-37474525" eaLnBrk="0" hangingPunct="0">
              <a:defRPr sz="2400" i="1">
                <a:solidFill>
                  <a:schemeClr val="tx2"/>
                </a:solidFill>
                <a:latin typeface="Helvetica" charset="0"/>
                <a:ea typeface="ＭＳ Ｐゴシック" charset="0"/>
              </a:defRPr>
            </a:lvl2pPr>
            <a:lvl3pPr eaLnBrk="0" hangingPunct="0">
              <a:defRPr sz="2400" i="1">
                <a:solidFill>
                  <a:schemeClr val="tx2"/>
                </a:solidFill>
                <a:latin typeface="Helvetica" charset="0"/>
                <a:ea typeface="ＭＳ Ｐゴシック" charset="0"/>
              </a:defRPr>
            </a:lvl3pPr>
            <a:lvl4pPr eaLnBrk="0" hangingPunct="0">
              <a:defRPr sz="2400" i="1">
                <a:solidFill>
                  <a:schemeClr val="tx2"/>
                </a:solidFill>
                <a:latin typeface="Helvetica" charset="0"/>
                <a:ea typeface="ＭＳ Ｐゴシック" charset="0"/>
              </a:defRPr>
            </a:lvl4pPr>
            <a:lvl5pPr eaLnBrk="0" hangingPunct="0">
              <a:defRPr sz="2400" i="1">
                <a:solidFill>
                  <a:schemeClr val="tx2"/>
                </a:solidFill>
                <a:latin typeface="Helvetica" charset="0"/>
                <a:ea typeface="ＭＳ Ｐゴシック" charset="0"/>
              </a:defRPr>
            </a:lvl5pPr>
            <a:lvl6pPr marL="457200" eaLnBrk="0" fontAlgn="base" hangingPunct="0">
              <a:spcBef>
                <a:spcPct val="0"/>
              </a:spcBef>
              <a:spcAft>
                <a:spcPct val="0"/>
              </a:spcAft>
              <a:defRPr sz="2400" i="1">
                <a:solidFill>
                  <a:schemeClr val="tx2"/>
                </a:solidFill>
                <a:latin typeface="Helvetica" charset="0"/>
                <a:ea typeface="ＭＳ Ｐゴシック" charset="0"/>
              </a:defRPr>
            </a:lvl6pPr>
            <a:lvl7pPr marL="914400" eaLnBrk="0" fontAlgn="base" hangingPunct="0">
              <a:spcBef>
                <a:spcPct val="0"/>
              </a:spcBef>
              <a:spcAft>
                <a:spcPct val="0"/>
              </a:spcAft>
              <a:defRPr sz="2400" i="1">
                <a:solidFill>
                  <a:schemeClr val="tx2"/>
                </a:solidFill>
                <a:latin typeface="Helvetica" charset="0"/>
                <a:ea typeface="ＭＳ Ｐゴシック" charset="0"/>
              </a:defRPr>
            </a:lvl7pPr>
            <a:lvl8pPr marL="1371600" eaLnBrk="0" fontAlgn="base" hangingPunct="0">
              <a:spcBef>
                <a:spcPct val="0"/>
              </a:spcBef>
              <a:spcAft>
                <a:spcPct val="0"/>
              </a:spcAft>
              <a:defRPr sz="2400" i="1">
                <a:solidFill>
                  <a:schemeClr val="tx2"/>
                </a:solidFill>
                <a:latin typeface="Helvetica" charset="0"/>
                <a:ea typeface="ＭＳ Ｐゴシック" charset="0"/>
              </a:defRPr>
            </a:lvl8pPr>
            <a:lvl9pPr marL="1828800" eaLnBrk="0" fontAlgn="base" hangingPunct="0">
              <a:spcBef>
                <a:spcPct val="0"/>
              </a:spcBef>
              <a:spcAft>
                <a:spcPct val="0"/>
              </a:spcAft>
              <a:defRPr sz="2400" i="1">
                <a:solidFill>
                  <a:schemeClr val="tx2"/>
                </a:solidFill>
                <a:latin typeface="Helvetica" charset="0"/>
                <a:ea typeface="ＭＳ Ｐゴシック" charset="0"/>
              </a:defRPr>
            </a:lvl9pPr>
          </a:lstStyle>
          <a:p>
            <a:pPr algn="ctr" eaLnBrk="1" hangingPunct="1"/>
            <a:r>
              <a:rPr lang="en-US"/>
              <a:t>   </a:t>
            </a:r>
            <a:r>
              <a:rPr lang="en-US" sz="1800" b="1" i="0"/>
              <a:t>= -log [H</a:t>
            </a:r>
            <a:r>
              <a:rPr lang="en-US" sz="1800" b="1" i="0" baseline="-25000"/>
              <a:t>3</a:t>
            </a:r>
            <a:r>
              <a:rPr lang="en-US" sz="1800" b="1" i="0"/>
              <a:t>O</a:t>
            </a:r>
            <a:r>
              <a:rPr lang="en-US" sz="1800" b="1" i="0" baseline="30000"/>
              <a:t>+</a:t>
            </a:r>
            <a:r>
              <a:rPr lang="en-US" sz="1800" b="1" i="0"/>
              <a:t>]</a:t>
            </a:r>
          </a:p>
          <a:p>
            <a:pPr algn="ctr" eaLnBrk="1" hangingPunct="1"/>
            <a:endParaRPr lang="en-US" sz="1800" b="1" i="0"/>
          </a:p>
        </p:txBody>
      </p:sp>
    </p:spTree>
    <p:extLst>
      <p:ext uri="{BB962C8B-B14F-4D97-AF65-F5344CB8AC3E}">
        <p14:creationId xmlns:p14="http://schemas.microsoft.com/office/powerpoint/2010/main" val="22195211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descr="0599.JPG                                                       00000185Silb PPT                       AB89E6CB:"/>
          <p:cNvPicPr>
            <a:picLocks noChangeAspect="1" noChangeArrowheads="1"/>
          </p:cNvPicPr>
          <p:nvPr/>
        </p:nvPicPr>
        <p:blipFill>
          <a:blip r:embed="rId2">
            <a:extLst>
              <a:ext uri="{28A0092B-C50C-407E-A947-70E740481C1C}">
                <a14:useLocalDpi xmlns:a14="http://schemas.microsoft.com/office/drawing/2010/main" val="0"/>
              </a:ext>
            </a:extLst>
          </a:blip>
          <a:srcRect t="2100"/>
          <a:stretch>
            <a:fillRect/>
          </a:stretch>
        </p:blipFill>
        <p:spPr bwMode="auto">
          <a:xfrm>
            <a:off x="304800" y="127000"/>
            <a:ext cx="8129588"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886200" y="0"/>
            <a:ext cx="5257800"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r" eaLnBrk="0" hangingPunct="0"/>
            <a:r>
              <a:rPr lang="en-US" sz="2800"/>
              <a:t>The pH Values of Some Familiar </a:t>
            </a:r>
          </a:p>
          <a:p>
            <a:pPr algn="r" eaLnBrk="0" hangingPunct="0"/>
            <a:r>
              <a:rPr lang="en-US" sz="2800"/>
              <a:t> Aqueous Solutions</a:t>
            </a:r>
            <a:r>
              <a:rPr lang="en-US" sz="3600" b="1"/>
              <a:t> </a:t>
            </a:r>
          </a:p>
          <a:p>
            <a:pPr algn="r" eaLnBrk="0" hangingPunct="0"/>
            <a:endParaRPr lang="en-US" sz="3600" b="1"/>
          </a:p>
        </p:txBody>
      </p:sp>
      <p:sp>
        <p:nvSpPr>
          <p:cNvPr id="64515" name="Rectangle 3"/>
          <p:cNvSpPr>
            <a:spLocks noChangeArrowheads="1"/>
          </p:cNvSpPr>
          <p:nvPr/>
        </p:nvSpPr>
        <p:spPr bwMode="auto">
          <a:xfrm>
            <a:off x="6248400" y="2362200"/>
            <a:ext cx="977900" cy="596900"/>
          </a:xfrm>
          <a:prstGeom prst="rect">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44036" name="Rectangle 4"/>
          <p:cNvSpPr>
            <a:spLocks noChangeArrowheads="1"/>
          </p:cNvSpPr>
          <p:nvPr/>
        </p:nvSpPr>
        <p:spPr bwMode="auto">
          <a:xfrm>
            <a:off x="6227763" y="2417763"/>
            <a:ext cx="10414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a:latin typeface="Times" charset="0"/>
              </a:rPr>
              <a:t>[H</a:t>
            </a:r>
            <a:r>
              <a:rPr lang="en-US" baseline="-25000">
                <a:latin typeface="Times" charset="0"/>
              </a:rPr>
              <a:t>3</a:t>
            </a:r>
            <a:r>
              <a:rPr lang="en-US">
                <a:latin typeface="Times" charset="0"/>
              </a:rPr>
              <a:t>O</a:t>
            </a:r>
            <a:r>
              <a:rPr lang="en-US" baseline="30000">
                <a:latin typeface="Times" charset="0"/>
              </a:rPr>
              <a:t>+</a:t>
            </a:r>
            <a:r>
              <a:rPr lang="en-US">
                <a:latin typeface="Times" charset="0"/>
              </a:rPr>
              <a:t>]</a:t>
            </a:r>
          </a:p>
        </p:txBody>
      </p:sp>
      <p:sp>
        <p:nvSpPr>
          <p:cNvPr id="64517" name="AutoShape 5"/>
          <p:cNvSpPr>
            <a:spLocks noChangeArrowheads="1"/>
          </p:cNvSpPr>
          <p:nvPr/>
        </p:nvSpPr>
        <p:spPr bwMode="auto">
          <a:xfrm rot="16200000" flipH="1">
            <a:off x="6438900" y="3086100"/>
            <a:ext cx="520700" cy="292100"/>
          </a:xfrm>
          <a:prstGeom prst="rightArrow">
            <a:avLst>
              <a:gd name="adj1" fmla="val 50000"/>
              <a:gd name="adj2" fmla="val 89139"/>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64518" name="Rectangle 6"/>
          <p:cNvSpPr>
            <a:spLocks noChangeArrowheads="1"/>
          </p:cNvSpPr>
          <p:nvPr/>
        </p:nvSpPr>
        <p:spPr bwMode="auto">
          <a:xfrm>
            <a:off x="5105400" y="3505200"/>
            <a:ext cx="3416300" cy="520700"/>
          </a:xfrm>
          <a:prstGeom prst="rect">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44039" name="Rectangle 7"/>
          <p:cNvSpPr>
            <a:spLocks noChangeArrowheads="1"/>
          </p:cNvSpPr>
          <p:nvPr/>
        </p:nvSpPr>
        <p:spPr bwMode="auto">
          <a:xfrm>
            <a:off x="6380163" y="3560763"/>
            <a:ext cx="8937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a:latin typeface="Times" charset="0"/>
              </a:rPr>
              <a:t>[OH</a:t>
            </a:r>
            <a:r>
              <a:rPr lang="en-US" baseline="30000">
                <a:latin typeface="Times" charset="0"/>
              </a:rPr>
              <a:t>-</a:t>
            </a:r>
            <a:r>
              <a:rPr lang="en-US">
                <a:latin typeface="Times" charset="0"/>
              </a:rPr>
              <a:t>]</a:t>
            </a:r>
          </a:p>
        </p:txBody>
      </p:sp>
      <p:grpSp>
        <p:nvGrpSpPr>
          <p:cNvPr id="44040" name="Group 8"/>
          <p:cNvGrpSpPr>
            <a:grpSpLocks/>
          </p:cNvGrpSpPr>
          <p:nvPr/>
        </p:nvGrpSpPr>
        <p:grpSpPr bwMode="auto">
          <a:xfrm>
            <a:off x="6837363" y="2714625"/>
            <a:ext cx="1690687" cy="744538"/>
            <a:chOff x="4647" y="2050"/>
            <a:chExt cx="1065" cy="469"/>
          </a:xfrm>
        </p:grpSpPr>
        <p:sp>
          <p:nvSpPr>
            <p:cNvPr id="44055" name="Rectangle 9"/>
            <p:cNvSpPr>
              <a:spLocks noChangeArrowheads="1"/>
            </p:cNvSpPr>
            <p:nvPr/>
          </p:nvSpPr>
          <p:spPr bwMode="auto">
            <a:xfrm>
              <a:off x="4647" y="2194"/>
              <a:ext cx="62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[OH</a:t>
              </a:r>
              <a:r>
                <a:rPr lang="en-US" sz="1800" b="1" baseline="30000">
                  <a:latin typeface="Times" charset="0"/>
                </a:rPr>
                <a:t>-</a:t>
              </a:r>
              <a:r>
                <a:rPr lang="en-US" sz="1800" b="1">
                  <a:latin typeface="Times" charset="0"/>
                </a:rPr>
                <a:t>] = </a:t>
              </a:r>
            </a:p>
          </p:txBody>
        </p:sp>
        <p:sp>
          <p:nvSpPr>
            <p:cNvPr id="64522" name="Line 10"/>
            <p:cNvSpPr>
              <a:spLocks noChangeShapeType="1"/>
            </p:cNvSpPr>
            <p:nvPr/>
          </p:nvSpPr>
          <p:spPr bwMode="auto">
            <a:xfrm>
              <a:off x="5236" y="2304"/>
              <a:ext cx="376" cy="0"/>
            </a:xfrm>
            <a:prstGeom prst="line">
              <a:avLst/>
            </a:prstGeom>
            <a:noFill/>
            <a:ln w="12700">
              <a:solidFill>
                <a:schemeClr val="tx1"/>
              </a:solidFill>
              <a:round/>
              <a:headEnd/>
              <a:tailEnd/>
            </a:ln>
            <a:effectLst/>
          </p:spPr>
          <p:txBody>
            <a:bodyPr wrap="none" anchor="ctr"/>
            <a:lstStyle/>
            <a:p>
              <a:pPr algn="ctr" eaLnBrk="0" hangingPunct="0">
                <a:defRPr/>
              </a:pPr>
              <a:endParaRPr lang="en-US">
                <a:effectLst>
                  <a:outerShdw blurRad="38100" dist="38100" dir="2700000" algn="tl">
                    <a:srgbClr val="000000">
                      <a:alpha val="43137"/>
                    </a:srgbClr>
                  </a:outerShdw>
                </a:effectLst>
                <a:latin typeface="Helvetica" charset="0"/>
                <a:ea typeface="+mn-ea"/>
                <a:cs typeface="+mn-cs"/>
              </a:endParaRPr>
            </a:p>
          </p:txBody>
        </p:sp>
        <p:sp>
          <p:nvSpPr>
            <p:cNvPr id="44057" name="Rectangle 11"/>
            <p:cNvSpPr>
              <a:spLocks noChangeArrowheads="1"/>
            </p:cNvSpPr>
            <p:nvPr/>
          </p:nvSpPr>
          <p:spPr bwMode="auto">
            <a:xfrm>
              <a:off x="5271" y="2050"/>
              <a:ext cx="30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K</a:t>
              </a:r>
              <a:r>
                <a:rPr lang="en-US" sz="1800" b="1" baseline="-25000">
                  <a:latin typeface="Times" charset="0"/>
                </a:rPr>
                <a:t>W</a:t>
              </a:r>
            </a:p>
          </p:txBody>
        </p:sp>
        <p:sp>
          <p:nvSpPr>
            <p:cNvPr id="44058" name="Rectangle 12"/>
            <p:cNvSpPr>
              <a:spLocks noChangeArrowheads="1"/>
            </p:cNvSpPr>
            <p:nvPr/>
          </p:nvSpPr>
          <p:spPr bwMode="auto">
            <a:xfrm>
              <a:off x="5175" y="2290"/>
              <a:ext cx="5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[H</a:t>
              </a:r>
              <a:r>
                <a:rPr lang="en-US" sz="1800" b="1" baseline="-25000">
                  <a:latin typeface="Times" charset="0"/>
                </a:rPr>
                <a:t>3</a:t>
              </a:r>
              <a:r>
                <a:rPr lang="en-US" sz="1800" b="1">
                  <a:latin typeface="Times" charset="0"/>
                </a:rPr>
                <a:t>O</a:t>
              </a:r>
              <a:r>
                <a:rPr lang="en-US" sz="1800" b="1" baseline="30000">
                  <a:latin typeface="Times" charset="0"/>
                </a:rPr>
                <a:t>+</a:t>
              </a:r>
              <a:r>
                <a:rPr lang="en-US" sz="1800" b="1">
                  <a:latin typeface="Times" charset="0"/>
                </a:rPr>
                <a:t>]</a:t>
              </a:r>
            </a:p>
          </p:txBody>
        </p:sp>
      </p:grpSp>
      <p:sp>
        <p:nvSpPr>
          <p:cNvPr id="64525" name="AutoShape 13"/>
          <p:cNvSpPr>
            <a:spLocks noChangeArrowheads="1"/>
          </p:cNvSpPr>
          <p:nvPr/>
        </p:nvSpPr>
        <p:spPr bwMode="auto">
          <a:xfrm rot="16200000" flipH="1">
            <a:off x="4991100" y="4305300"/>
            <a:ext cx="825500" cy="292100"/>
          </a:xfrm>
          <a:prstGeom prst="rightArrow">
            <a:avLst>
              <a:gd name="adj1" fmla="val 50000"/>
              <a:gd name="adj2" fmla="val 141317"/>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64526" name="AutoShape 14"/>
          <p:cNvSpPr>
            <a:spLocks noChangeArrowheads="1"/>
          </p:cNvSpPr>
          <p:nvPr/>
        </p:nvSpPr>
        <p:spPr bwMode="auto">
          <a:xfrm rot="16200000" flipH="1">
            <a:off x="7581900" y="4305300"/>
            <a:ext cx="825500" cy="292100"/>
          </a:xfrm>
          <a:prstGeom prst="rightArrow">
            <a:avLst>
              <a:gd name="adj1" fmla="val 50000"/>
              <a:gd name="adj2" fmla="val 141317"/>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64527" name="Rectangle 15"/>
          <p:cNvSpPr>
            <a:spLocks noChangeArrowheads="1"/>
          </p:cNvSpPr>
          <p:nvPr/>
        </p:nvSpPr>
        <p:spPr bwMode="auto">
          <a:xfrm>
            <a:off x="5029200" y="4876800"/>
            <a:ext cx="1054100" cy="749300"/>
          </a:xfrm>
          <a:prstGeom prst="rect">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64528" name="Rectangle 16"/>
          <p:cNvSpPr>
            <a:spLocks noChangeArrowheads="1"/>
          </p:cNvSpPr>
          <p:nvPr/>
        </p:nvSpPr>
        <p:spPr bwMode="auto">
          <a:xfrm>
            <a:off x="7467600" y="4876800"/>
            <a:ext cx="1054100" cy="749300"/>
          </a:xfrm>
          <a:prstGeom prst="rect">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44045" name="Rectangle 17"/>
          <p:cNvSpPr>
            <a:spLocks noChangeArrowheads="1"/>
          </p:cNvSpPr>
          <p:nvPr/>
        </p:nvSpPr>
        <p:spPr bwMode="auto">
          <a:xfrm>
            <a:off x="7523163" y="4924425"/>
            <a:ext cx="9556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 neutral</a:t>
            </a:r>
          </a:p>
          <a:p>
            <a:pPr eaLnBrk="0" hangingPunct="0"/>
            <a:r>
              <a:rPr lang="en-US" sz="1800" b="1">
                <a:latin typeface="Times" charset="0"/>
              </a:rPr>
              <a:t>solution</a:t>
            </a:r>
          </a:p>
        </p:txBody>
      </p:sp>
      <p:sp>
        <p:nvSpPr>
          <p:cNvPr id="44046" name="Rectangle 18"/>
          <p:cNvSpPr>
            <a:spLocks noChangeArrowheads="1"/>
          </p:cNvSpPr>
          <p:nvPr/>
        </p:nvSpPr>
        <p:spPr bwMode="auto">
          <a:xfrm>
            <a:off x="5084763" y="4924425"/>
            <a:ext cx="9556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a:latin typeface="Times" charset="0"/>
              </a:rPr>
              <a:t> </a:t>
            </a:r>
            <a:r>
              <a:rPr lang="en-US" sz="1800" b="1">
                <a:latin typeface="Times" charset="0"/>
              </a:rPr>
              <a:t>acidic</a:t>
            </a:r>
          </a:p>
          <a:p>
            <a:pPr eaLnBrk="0" hangingPunct="0"/>
            <a:r>
              <a:rPr lang="en-US" sz="1800" b="1">
                <a:latin typeface="Times" charset="0"/>
              </a:rPr>
              <a:t>solution</a:t>
            </a:r>
          </a:p>
        </p:txBody>
      </p:sp>
      <p:sp>
        <p:nvSpPr>
          <p:cNvPr id="64531" name="Rectangle 19"/>
          <p:cNvSpPr>
            <a:spLocks noChangeArrowheads="1"/>
          </p:cNvSpPr>
          <p:nvPr/>
        </p:nvSpPr>
        <p:spPr bwMode="auto">
          <a:xfrm>
            <a:off x="6248400" y="5486400"/>
            <a:ext cx="1054100" cy="749300"/>
          </a:xfrm>
          <a:prstGeom prst="rect">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44048" name="Rectangle 20"/>
          <p:cNvSpPr>
            <a:spLocks noChangeArrowheads="1"/>
          </p:cNvSpPr>
          <p:nvPr/>
        </p:nvSpPr>
        <p:spPr bwMode="auto">
          <a:xfrm>
            <a:off x="6303963" y="5534025"/>
            <a:ext cx="9556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  basic</a:t>
            </a:r>
          </a:p>
          <a:p>
            <a:pPr eaLnBrk="0" hangingPunct="0"/>
            <a:r>
              <a:rPr lang="en-US" sz="1800" b="1">
                <a:latin typeface="Times" charset="0"/>
              </a:rPr>
              <a:t>solution</a:t>
            </a:r>
          </a:p>
        </p:txBody>
      </p:sp>
      <p:sp>
        <p:nvSpPr>
          <p:cNvPr id="64533" name="AutoShape 21"/>
          <p:cNvSpPr>
            <a:spLocks noChangeArrowheads="1"/>
          </p:cNvSpPr>
          <p:nvPr/>
        </p:nvSpPr>
        <p:spPr bwMode="auto">
          <a:xfrm rot="16200000" flipH="1">
            <a:off x="5981700" y="4610100"/>
            <a:ext cx="1435100" cy="292100"/>
          </a:xfrm>
          <a:prstGeom prst="rightArrow">
            <a:avLst>
              <a:gd name="adj1" fmla="val 50000"/>
              <a:gd name="adj2" fmla="val 245675"/>
            </a:avLst>
          </a:prstGeom>
          <a:solidFill>
            <a:srgbClr val="FAFD00"/>
          </a:solidFill>
          <a:ln w="12700">
            <a:solidFill>
              <a:schemeClr val="tx1"/>
            </a:solidFill>
            <a:miter lim="800000"/>
            <a:headEnd/>
            <a:tailEnd/>
          </a:ln>
          <a:effectLst/>
        </p:spPr>
        <p:txBody>
          <a:bodyPr wrap="none" anchor="ctr"/>
          <a:lstStyle/>
          <a:p>
            <a:pPr algn="ctr" eaLnBrk="0" hangingPunct="0"/>
            <a:endParaRPr lang="en-US">
              <a:effectLst>
                <a:outerShdw blurRad="38100" dist="38100" dir="2700000" algn="tl">
                  <a:srgbClr val="FFFFFF"/>
                </a:outerShdw>
              </a:effectLst>
              <a:latin typeface="Helvetica" charset="0"/>
            </a:endParaRPr>
          </a:p>
        </p:txBody>
      </p:sp>
      <p:sp>
        <p:nvSpPr>
          <p:cNvPr id="44050" name="Rectangle 22"/>
          <p:cNvSpPr>
            <a:spLocks noChangeArrowheads="1"/>
          </p:cNvSpPr>
          <p:nvPr/>
        </p:nvSpPr>
        <p:spPr bwMode="auto">
          <a:xfrm>
            <a:off x="5465763" y="4086225"/>
            <a:ext cx="10255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[H</a:t>
            </a:r>
            <a:r>
              <a:rPr lang="en-US" sz="1800" b="1" baseline="-25000">
                <a:latin typeface="Times" charset="0"/>
              </a:rPr>
              <a:t>3</a:t>
            </a:r>
            <a:r>
              <a:rPr lang="en-US" sz="1800" b="1">
                <a:latin typeface="Times" charset="0"/>
              </a:rPr>
              <a:t>O</a:t>
            </a:r>
            <a:r>
              <a:rPr lang="en-US" sz="1800" b="1" baseline="30000">
                <a:latin typeface="Times" charset="0"/>
              </a:rPr>
              <a:t>+</a:t>
            </a:r>
            <a:r>
              <a:rPr lang="en-US" sz="1800" b="1">
                <a:latin typeface="Times" charset="0"/>
              </a:rPr>
              <a:t>]&gt;</a:t>
            </a:r>
          </a:p>
          <a:p>
            <a:pPr eaLnBrk="0" hangingPunct="0"/>
            <a:r>
              <a:rPr lang="en-US" sz="1800" b="1">
                <a:latin typeface="Times" charset="0"/>
              </a:rPr>
              <a:t>     [OH</a:t>
            </a:r>
            <a:r>
              <a:rPr lang="en-US" sz="1800" b="1" baseline="30000">
                <a:latin typeface="Times" charset="0"/>
              </a:rPr>
              <a:t>-</a:t>
            </a:r>
            <a:r>
              <a:rPr lang="en-US" sz="1800" b="1">
                <a:latin typeface="Times" charset="0"/>
              </a:rPr>
              <a:t>]</a:t>
            </a:r>
          </a:p>
        </p:txBody>
      </p:sp>
      <p:sp>
        <p:nvSpPr>
          <p:cNvPr id="44051" name="Rectangle 23"/>
          <p:cNvSpPr>
            <a:spLocks noChangeArrowheads="1"/>
          </p:cNvSpPr>
          <p:nvPr/>
        </p:nvSpPr>
        <p:spPr bwMode="auto">
          <a:xfrm>
            <a:off x="6761163" y="4086225"/>
            <a:ext cx="10255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[H</a:t>
            </a:r>
            <a:r>
              <a:rPr lang="en-US" sz="1800" b="1" baseline="-25000">
                <a:latin typeface="Times" charset="0"/>
              </a:rPr>
              <a:t>3</a:t>
            </a:r>
            <a:r>
              <a:rPr lang="en-US" sz="1800" b="1">
                <a:latin typeface="Times" charset="0"/>
              </a:rPr>
              <a:t>O</a:t>
            </a:r>
            <a:r>
              <a:rPr lang="en-US" sz="1800" b="1" baseline="30000">
                <a:latin typeface="Times" charset="0"/>
              </a:rPr>
              <a:t>+</a:t>
            </a:r>
            <a:r>
              <a:rPr lang="en-US" sz="1800" b="1">
                <a:latin typeface="Times" charset="0"/>
              </a:rPr>
              <a:t>]&lt;</a:t>
            </a:r>
          </a:p>
          <a:p>
            <a:pPr eaLnBrk="0" hangingPunct="0"/>
            <a:r>
              <a:rPr lang="en-US" sz="1800" b="1">
                <a:latin typeface="Times" charset="0"/>
              </a:rPr>
              <a:t>     [OH</a:t>
            </a:r>
            <a:r>
              <a:rPr lang="en-US" sz="1800" b="1" baseline="30000">
                <a:latin typeface="Times" charset="0"/>
              </a:rPr>
              <a:t>-</a:t>
            </a:r>
            <a:r>
              <a:rPr lang="en-US" sz="1800" b="1">
                <a:latin typeface="Times" charset="0"/>
              </a:rPr>
              <a:t>]</a:t>
            </a:r>
          </a:p>
        </p:txBody>
      </p:sp>
      <p:sp>
        <p:nvSpPr>
          <p:cNvPr id="44052" name="Rectangle 24"/>
          <p:cNvSpPr>
            <a:spLocks noChangeArrowheads="1"/>
          </p:cNvSpPr>
          <p:nvPr/>
        </p:nvSpPr>
        <p:spPr bwMode="auto">
          <a:xfrm>
            <a:off x="7523163" y="5610225"/>
            <a:ext cx="1039812"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1800" b="1">
                <a:latin typeface="Times" charset="0"/>
              </a:rPr>
              <a:t>[H</a:t>
            </a:r>
            <a:r>
              <a:rPr lang="en-US" sz="1800" b="1" baseline="-25000">
                <a:latin typeface="Times" charset="0"/>
              </a:rPr>
              <a:t>3</a:t>
            </a:r>
            <a:r>
              <a:rPr lang="en-US" sz="1800" b="1">
                <a:latin typeface="Times" charset="0"/>
              </a:rPr>
              <a:t>O</a:t>
            </a:r>
            <a:r>
              <a:rPr lang="en-US" sz="1800" b="1" baseline="30000">
                <a:latin typeface="Times" charset="0"/>
              </a:rPr>
              <a:t>+</a:t>
            </a:r>
            <a:r>
              <a:rPr lang="en-US" sz="1800" b="1">
                <a:latin typeface="Times" charset="0"/>
              </a:rPr>
              <a:t>] =</a:t>
            </a:r>
          </a:p>
          <a:p>
            <a:pPr eaLnBrk="0" hangingPunct="0"/>
            <a:r>
              <a:rPr lang="en-US" sz="1800" b="1">
                <a:latin typeface="Times" charset="0"/>
              </a:rPr>
              <a:t>     [OH</a:t>
            </a:r>
            <a:r>
              <a:rPr lang="en-US" sz="1800" b="1" baseline="30000">
                <a:latin typeface="Times" charset="0"/>
              </a:rPr>
              <a:t>-</a:t>
            </a:r>
            <a:r>
              <a:rPr lang="en-US" sz="1800" b="1">
                <a:latin typeface="Times" charset="0"/>
              </a:rPr>
              <a:t>]</a:t>
            </a:r>
          </a:p>
        </p:txBody>
      </p:sp>
      <p:pic>
        <p:nvPicPr>
          <p:cNvPr id="44053" name="Picture 25" descr="0597.jpg                                                       00000185Silb PPT                       AB89E6CB:"/>
          <p:cNvPicPr>
            <a:picLocks noChangeAspect="1" noChangeArrowheads="1"/>
          </p:cNvPicPr>
          <p:nvPr/>
        </p:nvPicPr>
        <p:blipFill>
          <a:blip r:embed="rId3">
            <a:extLst>
              <a:ext uri="{28A0092B-C50C-407E-A947-70E740481C1C}">
                <a14:useLocalDpi xmlns:a14="http://schemas.microsoft.com/office/drawing/2010/main" val="0"/>
              </a:ext>
            </a:extLst>
          </a:blip>
          <a:srcRect l="36000" t="2100" r="7875"/>
          <a:stretch>
            <a:fillRect/>
          </a:stretch>
        </p:blipFill>
        <p:spPr bwMode="auto">
          <a:xfrm>
            <a:off x="228600" y="152400"/>
            <a:ext cx="43434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4" name="Rectangle 2"/>
          <p:cNvSpPr>
            <a:spLocks noChangeArrowheads="1"/>
          </p:cNvSpPr>
          <p:nvPr/>
        </p:nvSpPr>
        <p:spPr bwMode="auto">
          <a:xfrm>
            <a:off x="3581400" y="76200"/>
            <a:ext cx="5538788" cy="20589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eaLnBrk="0" hangingPunct="0"/>
            <a:r>
              <a:rPr lang="en-US" sz="2800">
                <a:latin typeface="Calibri" charset="0"/>
              </a:rPr>
              <a:t>Th pH Values of Some Familiar </a:t>
            </a:r>
          </a:p>
          <a:p>
            <a:pPr algn="ctr" eaLnBrk="0" hangingPunct="0"/>
            <a:r>
              <a:rPr lang="en-US" sz="2800">
                <a:latin typeface="Calibri" charset="0"/>
              </a:rPr>
              <a:t> Aqueous Solutions</a:t>
            </a:r>
          </a:p>
          <a:p>
            <a:pPr algn="ctr" eaLnBrk="0" hangingPunct="0"/>
            <a:r>
              <a:rPr lang="en-US" sz="2000">
                <a:latin typeface="Calibri" charset="0"/>
              </a:rPr>
              <a:t>(TODAY</a:t>
            </a:r>
            <a:r>
              <a:rPr lang="ja-JP" altLang="en-US" sz="2000">
                <a:latin typeface="Calibri" charset="0"/>
              </a:rPr>
              <a:t>’</a:t>
            </a:r>
            <a:r>
              <a:rPr lang="en-US" sz="2000">
                <a:latin typeface="Calibri" charset="0"/>
              </a:rPr>
              <a:t>S LAB EXPERIMENT)</a:t>
            </a:r>
            <a:r>
              <a:rPr lang="en-US" sz="3600" b="1">
                <a:latin typeface="Calibri" charset="0"/>
              </a:rPr>
              <a:t> </a:t>
            </a:r>
          </a:p>
          <a:p>
            <a:pPr algn="ctr" eaLnBrk="0" hangingPunct="0"/>
            <a:endParaRPr lang="en-US" sz="3600" b="1">
              <a:latin typeface="Calibri" charset="0"/>
            </a:endParaRPr>
          </a:p>
        </p:txBody>
      </p:sp>
      <p:graphicFrame>
        <p:nvGraphicFramePr>
          <p:cNvPr id="27" name="Object 2"/>
          <p:cNvGraphicFramePr>
            <a:graphicFrameLocks noChangeAspect="1"/>
          </p:cNvGraphicFramePr>
          <p:nvPr>
            <p:extLst>
              <p:ext uri="{D42A27DB-BD31-4B8C-83A1-F6EECF244321}">
                <p14:modId xmlns:p14="http://schemas.microsoft.com/office/powerpoint/2010/main" val="3740929701"/>
              </p:ext>
            </p:extLst>
          </p:nvPr>
        </p:nvGraphicFramePr>
        <p:xfrm>
          <a:off x="3898900" y="1600200"/>
          <a:ext cx="5092700" cy="478880"/>
        </p:xfrm>
        <a:graphic>
          <a:graphicData uri="http://schemas.openxmlformats.org/presentationml/2006/ole">
            <mc:AlternateContent xmlns:mc="http://schemas.openxmlformats.org/markup-compatibility/2006">
              <mc:Choice xmlns:v="urn:schemas-microsoft-com:vml" Requires="v">
                <p:oleObj spid="_x0000_s38926" name="Document" r:id="rId4" imgW="5842000" imgH="533400" progId="">
                  <p:embed/>
                </p:oleObj>
              </mc:Choice>
              <mc:Fallback>
                <p:oleObj name="Document" r:id="rId4" imgW="5842000" imgH="5334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8900" y="1600200"/>
                        <a:ext cx="5092700" cy="478880"/>
                      </a:xfrm>
                      <a:prstGeom prst="rect">
                        <a:avLst/>
                      </a:prstGeom>
                      <a:noFill/>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685800" y="304800"/>
            <a:ext cx="7772400" cy="1470025"/>
          </a:xfrm>
        </p:spPr>
        <p:txBody>
          <a:bodyPr/>
          <a:lstStyle/>
          <a:p>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Class/ Lab </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pitchFamily="-112" charset="0"/>
              </a:rPr>
              <a:t>13</a:t>
            </a:r>
            <a:endParaRPr lang="en-US" sz="3200" dirty="0">
              <a:latin typeface="Calibri" pitchFamily="-112" charset="0"/>
            </a:endParaRPr>
          </a:p>
        </p:txBody>
      </p:sp>
      <p:sp>
        <p:nvSpPr>
          <p:cNvPr id="4" name="Rectangle 3"/>
          <p:cNvSpPr/>
          <p:nvPr/>
        </p:nvSpPr>
        <p:spPr>
          <a:xfrm>
            <a:off x="609600" y="1981200"/>
            <a:ext cx="8001000" cy="5170646"/>
          </a:xfrm>
          <a:prstGeom prst="rect">
            <a:avLst/>
          </a:prstGeom>
        </p:spPr>
        <p:txBody>
          <a:bodyPr wrap="square">
            <a:spAutoFit/>
          </a:bodyPr>
          <a:lstStyle/>
          <a:p>
            <a:pPr marL="514350" indent="-514350">
              <a:buFont typeface="Arial" charset="0"/>
              <a:buAutoNum type="arabicParenR"/>
            </a:pPr>
            <a:r>
              <a:rPr lang="en-US" dirty="0" smtClean="0">
                <a:solidFill>
                  <a:srgbClr val="BFBFBF"/>
                </a:solidFill>
              </a:rPr>
              <a:t>Fluid </a:t>
            </a:r>
            <a:r>
              <a:rPr lang="en-US" dirty="0">
                <a:solidFill>
                  <a:srgbClr val="BFBFBF"/>
                </a:solidFill>
              </a:rPr>
              <a:t>Exchange</a:t>
            </a:r>
          </a:p>
          <a:p>
            <a:pPr marL="514350" indent="-514350"/>
            <a:r>
              <a:rPr lang="en-US" dirty="0">
                <a:solidFill>
                  <a:srgbClr val="BFBFBF"/>
                </a:solidFill>
              </a:rPr>
              <a:t>(Handout) </a:t>
            </a:r>
            <a:r>
              <a:rPr lang="en-US" i="1" dirty="0">
                <a:solidFill>
                  <a:srgbClr val="BFBFBF"/>
                </a:solidFill>
              </a:rPr>
              <a:t>Due Next Lab</a:t>
            </a:r>
            <a:r>
              <a:rPr lang="en-US" i="1" dirty="0">
                <a:solidFill>
                  <a:srgbClr val="FF0000"/>
                </a:solidFill>
              </a:rPr>
              <a:t/>
            </a:r>
            <a:br>
              <a:rPr lang="en-US" i="1" dirty="0">
                <a:solidFill>
                  <a:srgbClr val="FF0000"/>
                </a:solidFill>
              </a:rPr>
            </a:br>
            <a:endParaRPr lang="en-US" i="1" dirty="0" smtClean="0">
              <a:solidFill>
                <a:srgbClr val="FF0000"/>
              </a:solidFill>
            </a:endParaRPr>
          </a:p>
          <a:p>
            <a:pPr marL="514350" indent="-514350"/>
            <a:r>
              <a:rPr lang="en-US" i="1" dirty="0" smtClean="0">
                <a:solidFill>
                  <a:srgbClr val="953735"/>
                </a:solidFill>
              </a:rPr>
              <a:t>TODAY:</a:t>
            </a:r>
            <a:endParaRPr lang="en-US" dirty="0"/>
          </a:p>
          <a:p>
            <a:pPr marL="514350" indent="-514350">
              <a:buFont typeface="Arial" charset="0"/>
              <a:buNone/>
            </a:pPr>
            <a:r>
              <a:rPr lang="en-US" dirty="0"/>
              <a:t>2) </a:t>
            </a:r>
            <a:r>
              <a:rPr lang="en-US" dirty="0" smtClean="0"/>
              <a:t>Acid</a:t>
            </a:r>
            <a:r>
              <a:rPr lang="en-US" dirty="0"/>
              <a:t>-</a:t>
            </a:r>
            <a:r>
              <a:rPr lang="en-US" dirty="0" smtClean="0"/>
              <a:t>Base: pH (</a:t>
            </a:r>
            <a:r>
              <a:rPr lang="en-US" dirty="0"/>
              <a:t>Handout)  </a:t>
            </a:r>
            <a:br>
              <a:rPr lang="en-US" dirty="0"/>
            </a:br>
            <a:r>
              <a:rPr lang="en-US" i="1" dirty="0">
                <a:solidFill>
                  <a:srgbClr val="FF0000"/>
                </a:solidFill>
              </a:rPr>
              <a:t>Data table completed &amp; signed before leaving Lab</a:t>
            </a:r>
          </a:p>
          <a:p>
            <a:pPr marL="514350" indent="-514350">
              <a:buFont typeface="Arial" charset="0"/>
              <a:buNone/>
            </a:pPr>
            <a:endParaRPr lang="en-US" i="1" dirty="0">
              <a:solidFill>
                <a:srgbClr val="FF0000"/>
              </a:solidFill>
            </a:endParaRPr>
          </a:p>
          <a:p>
            <a:pPr marL="514350" indent="-514350">
              <a:buFont typeface="Arial" charset="0"/>
              <a:buNone/>
            </a:pPr>
            <a:r>
              <a:rPr lang="en-US" i="1" dirty="0">
                <a:solidFill>
                  <a:srgbClr val="FF0000"/>
                </a:solidFill>
              </a:rPr>
              <a:t>Due Next </a:t>
            </a:r>
            <a:r>
              <a:rPr lang="en-US" i="1" dirty="0" smtClean="0">
                <a:solidFill>
                  <a:srgbClr val="FF0000"/>
                </a:solidFill>
              </a:rPr>
              <a:t>Week:</a:t>
            </a:r>
            <a:endParaRPr lang="en-US" i="1" dirty="0">
              <a:solidFill>
                <a:srgbClr val="FF0000"/>
              </a:solidFill>
            </a:endParaRPr>
          </a:p>
          <a:p>
            <a:pPr marL="514350" indent="-514350">
              <a:buFont typeface="Arial" charset="0"/>
              <a:buNone/>
            </a:pPr>
            <a:r>
              <a:rPr lang="en-US" i="1" dirty="0" smtClean="0">
                <a:solidFill>
                  <a:srgbClr val="FF0000"/>
                </a:solidFill>
              </a:rPr>
              <a:t>Fully </a:t>
            </a:r>
            <a:r>
              <a:rPr lang="en-US" i="1" dirty="0">
                <a:solidFill>
                  <a:srgbClr val="FF0000"/>
                </a:solidFill>
              </a:rPr>
              <a:t>Completed Handout </a:t>
            </a:r>
            <a:r>
              <a:rPr lang="en-US" i="1" dirty="0" smtClean="0">
                <a:solidFill>
                  <a:srgbClr val="FF0000"/>
                </a:solidFill>
              </a:rPr>
              <a:t>plus On-line Questions</a:t>
            </a:r>
          </a:p>
          <a:p>
            <a:pPr marL="514350" indent="-514350">
              <a:buFont typeface="Arial" charset="0"/>
              <a:buNone/>
            </a:pPr>
            <a:r>
              <a:rPr lang="en-US" sz="1800" i="1" dirty="0"/>
              <a:t>http://</a:t>
            </a:r>
            <a:r>
              <a:rPr lang="en-US" sz="1800" i="1" dirty="0" err="1"/>
              <a:t>chemconnections.org</a:t>
            </a:r>
            <a:r>
              <a:rPr lang="en-US" sz="1800" i="1" dirty="0"/>
              <a:t>/general/chem108/Acids-Bases%20Guide.html</a:t>
            </a:r>
            <a:endParaRPr lang="en-US" sz="1800" i="1" dirty="0" smtClean="0"/>
          </a:p>
          <a:p>
            <a:pPr marL="514350" indent="-514350">
              <a:buFont typeface="Arial" charset="0"/>
              <a:buNone/>
            </a:pPr>
            <a:endParaRPr lang="en-US" i="1" dirty="0" smtClean="0">
              <a:solidFill>
                <a:srgbClr val="FF0000"/>
              </a:solidFill>
            </a:endParaRPr>
          </a:p>
          <a:p>
            <a:pPr marL="514350" indent="-514350">
              <a:buFont typeface="Arial" charset="0"/>
              <a:buNone/>
            </a:pPr>
            <a:endParaRPr lang="en-US" i="1" dirty="0">
              <a:solidFill>
                <a:srgbClr val="FF0000"/>
              </a:solidFill>
            </a:endParaRPr>
          </a:p>
          <a:p>
            <a:pPr marL="514350" indent="-514350">
              <a:buFont typeface="Arial" charset="0"/>
              <a:buNone/>
            </a:pPr>
            <a:endParaRPr lang="en-US" i="1" dirty="0" smtClean="0">
              <a:solidFill>
                <a:srgbClr val="FF0000"/>
              </a:solidFill>
            </a:endParaRPr>
          </a:p>
          <a:p>
            <a:pPr marL="514350" indent="-514350">
              <a:buFont typeface="Arial" charset="0"/>
              <a:buNone/>
            </a:pPr>
            <a:r>
              <a:rPr lang="en-US" i="1" dirty="0">
                <a:solidFill>
                  <a:srgbClr val="FF0000"/>
                </a:solidFill>
              </a:rPr>
              <a:t>	</a:t>
            </a:r>
            <a:r>
              <a:rPr lang="en-US" i="1" dirty="0" smtClean="0">
                <a:solidFill>
                  <a:srgbClr val="FF0000"/>
                </a:solidFill>
              </a:rPr>
              <a:t>	</a:t>
            </a:r>
            <a:endParaRPr lang="en-US" dirty="0"/>
          </a:p>
        </p:txBody>
      </p:sp>
    </p:spTree>
    <p:extLst>
      <p:ext uri="{BB962C8B-B14F-4D97-AF65-F5344CB8AC3E}">
        <p14:creationId xmlns:p14="http://schemas.microsoft.com/office/powerpoint/2010/main" val="371601494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atin typeface="Calibri" charset="0"/>
                <a:ea typeface="ＭＳ Ｐゴシック" charset="0"/>
                <a:cs typeface="ＭＳ Ｐゴシック" charset="0"/>
              </a:rPr>
              <a:t>Acid-Base Strengths</a:t>
            </a:r>
            <a:br>
              <a:rPr lang="en-US">
                <a:latin typeface="Calibri" charset="0"/>
                <a:ea typeface="ＭＳ Ｐゴシック" charset="0"/>
                <a:cs typeface="ＭＳ Ｐゴシック" charset="0"/>
              </a:rPr>
            </a:br>
            <a:r>
              <a:rPr lang="en-US" sz="2800">
                <a:latin typeface="Calibri" charset="0"/>
                <a:ea typeface="ＭＳ Ｐゴシック" charset="0"/>
                <a:cs typeface="ＭＳ Ｐゴシック" charset="0"/>
              </a:rPr>
              <a:t>pH [indicator paper &amp; pH meter]</a:t>
            </a:r>
          </a:p>
        </p:txBody>
      </p:sp>
      <p:sp>
        <p:nvSpPr>
          <p:cNvPr id="75780" name="Rectangle 4"/>
          <p:cNvSpPr>
            <a:spLocks noChangeArrowheads="1"/>
          </p:cNvSpPr>
          <p:nvPr/>
        </p:nvSpPr>
        <p:spPr bwMode="auto">
          <a:xfrm>
            <a:off x="838200" y="2362200"/>
            <a:ext cx="3897313" cy="520700"/>
          </a:xfrm>
          <a:prstGeom prst="rect">
            <a:avLst/>
          </a:prstGeom>
          <a:noFill/>
          <a:ln w="12700">
            <a:noFill/>
            <a:miter lim="800000"/>
            <a:headEnd/>
            <a:tailEnd/>
          </a:ln>
          <a:effectLst/>
        </p:spPr>
        <p:txBody>
          <a:bodyPr lIns="90487" tIns="44450" rIns="90487" bIns="44450">
            <a:spAutoFit/>
          </a:bodyPr>
          <a:lstStyle/>
          <a:p>
            <a:pPr eaLnBrk="0" hangingPunct="0">
              <a:spcBef>
                <a:spcPct val="70000"/>
              </a:spcBef>
            </a:pPr>
            <a:r>
              <a:rPr lang="en-US" sz="2800">
                <a:effectLst>
                  <a:outerShdw blurRad="38100" dist="38100" dir="2700000" algn="tl">
                    <a:srgbClr val="DDDDDD"/>
                  </a:outerShdw>
                </a:effectLst>
                <a:latin typeface="Times New Roman" charset="0"/>
                <a:hlinkClick r:id="rId3" action="ppaction://hlinkfile"/>
              </a:rPr>
              <a:t>Strong Acid:</a:t>
            </a:r>
            <a:endParaRPr lang="en-US" sz="2800">
              <a:effectLst>
                <a:outerShdw blurRad="38100" dist="38100" dir="2700000" algn="tl">
                  <a:srgbClr val="DDDDDD"/>
                </a:outerShdw>
              </a:effectLst>
              <a:latin typeface="Times New Roman" charset="0"/>
            </a:endParaRPr>
          </a:p>
        </p:txBody>
      </p:sp>
      <p:sp>
        <p:nvSpPr>
          <p:cNvPr id="75784" name="Rectangle 8"/>
          <p:cNvSpPr>
            <a:spLocks noChangeArrowheads="1"/>
          </p:cNvSpPr>
          <p:nvPr/>
        </p:nvSpPr>
        <p:spPr bwMode="auto">
          <a:xfrm>
            <a:off x="838200" y="2971800"/>
            <a:ext cx="3897313" cy="520700"/>
          </a:xfrm>
          <a:prstGeom prst="rect">
            <a:avLst/>
          </a:prstGeom>
          <a:noFill/>
          <a:ln w="12700">
            <a:noFill/>
            <a:miter lim="800000"/>
            <a:headEnd/>
            <a:tailEnd/>
          </a:ln>
          <a:effectLst/>
        </p:spPr>
        <p:txBody>
          <a:bodyPr lIns="90487" tIns="44450" rIns="90487" bIns="44450">
            <a:spAutoFit/>
          </a:bodyPr>
          <a:lstStyle/>
          <a:p>
            <a:pPr eaLnBrk="0" hangingPunct="0">
              <a:spcBef>
                <a:spcPct val="70000"/>
              </a:spcBef>
            </a:pPr>
            <a:r>
              <a:rPr lang="en-US" sz="2800">
                <a:effectLst>
                  <a:outerShdw blurRad="38100" dist="38100" dir="2700000" algn="tl">
                    <a:srgbClr val="DDDDDD"/>
                  </a:outerShdw>
                </a:effectLst>
                <a:latin typeface="Times New Roman" charset="0"/>
                <a:hlinkClick r:id="rId3" action="ppaction://hlinkfile"/>
              </a:rPr>
              <a:t>Strong Base:</a:t>
            </a:r>
            <a:endParaRPr lang="en-US" sz="2800">
              <a:effectLst>
                <a:outerShdw blurRad="38100" dist="38100" dir="2700000" algn="tl">
                  <a:srgbClr val="DDDDDD"/>
                </a:outerShdw>
              </a:effectLst>
              <a:latin typeface="Times New Roman" charset="0"/>
            </a:endParaRPr>
          </a:p>
        </p:txBody>
      </p:sp>
      <p:sp>
        <p:nvSpPr>
          <p:cNvPr id="5" name="Rectangle 7"/>
          <p:cNvSpPr>
            <a:spLocks noChangeArrowheads="1"/>
          </p:cNvSpPr>
          <p:nvPr/>
        </p:nvSpPr>
        <p:spPr bwMode="auto">
          <a:xfrm>
            <a:off x="762000" y="5270500"/>
            <a:ext cx="3897313" cy="520700"/>
          </a:xfrm>
          <a:prstGeom prst="rect">
            <a:avLst/>
          </a:prstGeom>
          <a:noFill/>
          <a:ln w="12700">
            <a:noFill/>
            <a:miter lim="800000"/>
            <a:headEnd/>
            <a:tailEnd/>
          </a:ln>
          <a:effectLst/>
        </p:spPr>
        <p:txBody>
          <a:bodyPr lIns="90487" tIns="44450" rIns="90487" bIns="44450">
            <a:spAutoFit/>
          </a:bodyPr>
          <a:lstStyle/>
          <a:p>
            <a:pPr eaLnBrk="0" hangingPunct="0">
              <a:spcBef>
                <a:spcPct val="70000"/>
              </a:spcBef>
            </a:pPr>
            <a:r>
              <a:rPr lang="en-US" sz="2800">
                <a:effectLst>
                  <a:outerShdw blurRad="38100" dist="38100" dir="2700000" algn="tl">
                    <a:srgbClr val="DDDDDD"/>
                  </a:outerShdw>
                </a:effectLst>
                <a:latin typeface="Times New Roman" charset="0"/>
                <a:hlinkClick r:id="rId4" action="ppaction://hlinkfile"/>
              </a:rPr>
              <a:t>Weak Base:</a:t>
            </a:r>
            <a:endParaRPr lang="en-US" sz="2800">
              <a:effectLst>
                <a:outerShdw blurRad="38100" dist="38100" dir="2700000" algn="tl">
                  <a:srgbClr val="DDDDDD"/>
                </a:outerShdw>
              </a:effectLst>
              <a:latin typeface="Times New Roman" charset="0"/>
            </a:endParaRPr>
          </a:p>
        </p:txBody>
      </p:sp>
      <p:sp>
        <p:nvSpPr>
          <p:cNvPr id="6" name="Rectangle 3"/>
          <p:cNvSpPr>
            <a:spLocks noChangeArrowheads="1"/>
          </p:cNvSpPr>
          <p:nvPr/>
        </p:nvSpPr>
        <p:spPr bwMode="auto">
          <a:xfrm>
            <a:off x="838200" y="4572000"/>
            <a:ext cx="3897313" cy="520700"/>
          </a:xfrm>
          <a:prstGeom prst="rect">
            <a:avLst/>
          </a:prstGeom>
          <a:noFill/>
          <a:ln w="12700">
            <a:noFill/>
            <a:miter lim="800000"/>
            <a:headEnd/>
            <a:tailEnd/>
          </a:ln>
          <a:effectLst/>
        </p:spPr>
        <p:txBody>
          <a:bodyPr lIns="90487" tIns="44450" rIns="90487" bIns="44450">
            <a:spAutoFit/>
          </a:bodyPr>
          <a:lstStyle/>
          <a:p>
            <a:pPr eaLnBrk="0" hangingPunct="0">
              <a:spcBef>
                <a:spcPct val="70000"/>
              </a:spcBef>
            </a:pPr>
            <a:r>
              <a:rPr lang="en-US" sz="2800">
                <a:effectLst>
                  <a:outerShdw blurRad="38100" dist="38100" dir="2700000" algn="tl">
                    <a:srgbClr val="DDDDDD"/>
                  </a:outerShdw>
                </a:effectLst>
                <a:latin typeface="Times New Roman" charset="0"/>
                <a:hlinkClick r:id="rId4" action="ppaction://hlinkfile"/>
              </a:rPr>
              <a:t>Weak Acid:</a:t>
            </a:r>
            <a:endParaRPr lang="en-US" sz="2800">
              <a:effectLst>
                <a:outerShdw blurRad="38100" dist="38100" dir="2700000" algn="tl">
                  <a:srgbClr val="DDDDDD"/>
                </a:outerShdw>
              </a:effectLst>
              <a:latin typeface="Times New Roman" charset="0"/>
            </a:endParaRPr>
          </a:p>
        </p:txBody>
      </p:sp>
      <p:sp>
        <p:nvSpPr>
          <p:cNvPr id="40967" name="Rectangle 8"/>
          <p:cNvSpPr>
            <a:spLocks noChangeArrowheads="1"/>
          </p:cNvSpPr>
          <p:nvPr/>
        </p:nvSpPr>
        <p:spPr bwMode="auto">
          <a:xfrm>
            <a:off x="1828800" y="1752600"/>
            <a:ext cx="6629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t>https://phet.colorado.edu/en/simulation/ph-scale</a:t>
            </a:r>
          </a:p>
        </p:txBody>
      </p:sp>
      <p:pic>
        <p:nvPicPr>
          <p:cNvPr id="40968" name="Picture 9" descr="Screen Shot 2017-10-24 at 8.45.58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401888"/>
            <a:ext cx="4953000" cy="3770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0969" name="Rectangle 10">
            <a:hlinkClick r:id="rId6"/>
          </p:cNvPr>
          <p:cNvSpPr>
            <a:spLocks noChangeArrowheads="1"/>
          </p:cNvSpPr>
          <p:nvPr/>
        </p:nvSpPr>
        <p:spPr bwMode="auto">
          <a:xfrm>
            <a:off x="1143000" y="6324600"/>
            <a:ext cx="7315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t>http://</a:t>
            </a:r>
            <a:r>
              <a:rPr lang="en-US" sz="1600" dirty="0" err="1"/>
              <a:t>www.chemconnections.org</a:t>
            </a:r>
            <a:r>
              <a:rPr lang="en-US" sz="1600" dirty="0"/>
              <a:t>/general/chem108/Acids-Bases%20Guide.html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0" descr="Screen Shot 2017-10-24 at 2.25.49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5392" y="838200"/>
            <a:ext cx="1279608" cy="114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3" descr="Screen Shot 2017-10-22 at 9.49.4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1"/>
            <a:ext cx="3926841" cy="200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Screen Shot 2018-04-14 at 4.23.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0"/>
            <a:ext cx="26670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Screen Shot 2019-04-19 at 2.51.3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980" y="2463800"/>
            <a:ext cx="4433420" cy="2108200"/>
          </a:xfrm>
          <a:prstGeom prst="rect">
            <a:avLst/>
          </a:prstGeom>
        </p:spPr>
      </p:pic>
      <p:pic>
        <p:nvPicPr>
          <p:cNvPr id="4" name="Picture 3" descr="Screen Shot 2019-04-19 at 2.52.2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4754" y="3810000"/>
            <a:ext cx="4283046" cy="2309732"/>
          </a:xfrm>
          <a:prstGeom prst="rect">
            <a:avLst/>
          </a:prstGeom>
        </p:spPr>
      </p:pic>
      <p:pic>
        <p:nvPicPr>
          <p:cNvPr id="20" name="Picture 19" descr="Screen Shot 2018-11-26 at 4.11.01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600" y="4657627"/>
            <a:ext cx="2669862" cy="1934839"/>
          </a:xfrm>
          <a:prstGeom prst="rect">
            <a:avLst/>
          </a:prstGeom>
          <a:ln>
            <a:solidFill>
              <a:schemeClr val="tx1"/>
            </a:solidFill>
          </a:ln>
        </p:spPr>
      </p:pic>
    </p:spTree>
    <p:extLst>
      <p:ext uri="{BB962C8B-B14F-4D97-AF65-F5344CB8AC3E}">
        <p14:creationId xmlns:p14="http://schemas.microsoft.com/office/powerpoint/2010/main" val="42386740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228600"/>
            <a:ext cx="8229600" cy="1143000"/>
          </a:xfrm>
        </p:spPr>
        <p:txBody>
          <a:bodyPr/>
          <a:lstStyle/>
          <a:p>
            <a:r>
              <a:rPr lang="en-US" sz="3200" i="1" dirty="0">
                <a:latin typeface="Calibri" charset="0"/>
                <a:ea typeface="ＭＳ Ｐゴシック" charset="0"/>
                <a:cs typeface="ＭＳ Ｐゴシック" charset="0"/>
              </a:rPr>
              <a:t>Lab pH: pH </a:t>
            </a:r>
            <a:r>
              <a:rPr lang="en-US" sz="3200" i="1" dirty="0" smtClean="0">
                <a:latin typeface="Calibri" charset="0"/>
                <a:ea typeface="ＭＳ Ｐゴシック" charset="0"/>
                <a:cs typeface="ＭＳ Ｐゴシック" charset="0"/>
              </a:rPr>
              <a:t>Meter</a:t>
            </a:r>
            <a:endParaRPr lang="en-US" sz="3200" i="1" dirty="0">
              <a:latin typeface="Calibri" charset="0"/>
              <a:ea typeface="ＭＳ Ｐゴシック" charset="0"/>
              <a:cs typeface="ＭＳ Ｐゴシック" charset="0"/>
            </a:endParaRPr>
          </a:p>
        </p:txBody>
      </p:sp>
      <p:pic>
        <p:nvPicPr>
          <p:cNvPr id="5" name="Picture 4" descr="Screen Shot 2019-04-19 at 2.58.1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664041"/>
            <a:ext cx="6146800" cy="6159500"/>
          </a:xfrm>
          <a:prstGeom prst="rect">
            <a:avLst/>
          </a:prstGeom>
        </p:spPr>
      </p:pic>
      <p:pic>
        <p:nvPicPr>
          <p:cNvPr id="14" name="Picture 9" descr="Screen Shot 2018-04-12 at 2.10.0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429000"/>
            <a:ext cx="215981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82961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ctrTitle"/>
          </p:nvPr>
        </p:nvSpPr>
        <p:spPr>
          <a:xfrm>
            <a:off x="685800" y="304800"/>
            <a:ext cx="7772400" cy="1470025"/>
          </a:xfrm>
        </p:spPr>
        <p:txBody>
          <a:bodyPr/>
          <a:lstStyle/>
          <a:p>
            <a:r>
              <a:rPr lang="en-US">
                <a:latin typeface="Calibri" charset="0"/>
                <a:ea typeface="ＭＳ Ｐゴシック" charset="0"/>
                <a:cs typeface="ＭＳ Ｐゴシック" charset="0"/>
              </a:rPr>
              <a:t>Chem 108: Class/ Lab </a:t>
            </a:r>
            <a:br>
              <a:rPr lang="en-US">
                <a:latin typeface="Calibri" charset="0"/>
                <a:ea typeface="ＭＳ Ｐゴシック" charset="0"/>
                <a:cs typeface="ＭＳ Ｐゴシック" charset="0"/>
              </a:rPr>
            </a:br>
            <a:r>
              <a:rPr lang="en-US" sz="3200">
                <a:latin typeface="Calibri" charset="0"/>
                <a:ea typeface="ＭＳ Ｐゴシック" charset="0"/>
                <a:cs typeface="ＭＳ Ｐゴシック" charset="0"/>
              </a:rPr>
              <a:t>Week 13</a:t>
            </a:r>
          </a:p>
        </p:txBody>
      </p:sp>
      <p:sp>
        <p:nvSpPr>
          <p:cNvPr id="39939" name="Rectangle 3"/>
          <p:cNvSpPr>
            <a:spLocks noChangeArrowheads="1"/>
          </p:cNvSpPr>
          <p:nvPr/>
        </p:nvSpPr>
        <p:spPr bwMode="auto">
          <a:xfrm>
            <a:off x="609600" y="1981200"/>
            <a:ext cx="8001000" cy="627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buFont typeface="Arial" charset="0"/>
              <a:buAutoNum type="arabicParenR"/>
            </a:pPr>
            <a:r>
              <a:rPr lang="en-US">
                <a:solidFill>
                  <a:srgbClr val="BFBFBF"/>
                </a:solidFill>
              </a:rPr>
              <a:t>Fluid Exchange</a:t>
            </a:r>
          </a:p>
          <a:p>
            <a:pPr marL="514350" indent="-514350"/>
            <a:r>
              <a:rPr lang="en-US">
                <a:solidFill>
                  <a:srgbClr val="BFBFBF"/>
                </a:solidFill>
              </a:rPr>
              <a:t>(Handout) </a:t>
            </a:r>
            <a:r>
              <a:rPr lang="en-US" i="1">
                <a:solidFill>
                  <a:srgbClr val="BFBFBF"/>
                </a:solidFill>
              </a:rPr>
              <a:t>Due Next Lab</a:t>
            </a:r>
            <a:r>
              <a:rPr lang="en-US" i="1">
                <a:solidFill>
                  <a:srgbClr val="FF0000"/>
                </a:solidFill>
              </a:rPr>
              <a:t/>
            </a:r>
            <a:br>
              <a:rPr lang="en-US" i="1">
                <a:solidFill>
                  <a:srgbClr val="FF0000"/>
                </a:solidFill>
              </a:rPr>
            </a:br>
            <a:endParaRPr lang="en-US" i="1">
              <a:solidFill>
                <a:srgbClr val="FF0000"/>
              </a:solidFill>
            </a:endParaRPr>
          </a:p>
          <a:p>
            <a:pPr marL="514350" indent="-514350"/>
            <a:r>
              <a:rPr lang="en-US" i="1">
                <a:solidFill>
                  <a:srgbClr val="953735"/>
                </a:solidFill>
              </a:rPr>
              <a:t>TODAY:</a:t>
            </a:r>
            <a:endParaRPr lang="en-US"/>
          </a:p>
          <a:p>
            <a:pPr marL="514350" indent="-514350">
              <a:buFont typeface="Arial" charset="0"/>
              <a:buNone/>
            </a:pPr>
            <a:r>
              <a:rPr lang="en-US"/>
              <a:t>2) Acid-Base: pH (Handout)  </a:t>
            </a:r>
            <a:br>
              <a:rPr lang="en-US"/>
            </a:br>
            <a:r>
              <a:rPr lang="en-US" i="1">
                <a:solidFill>
                  <a:srgbClr val="FF0000"/>
                </a:solidFill>
              </a:rPr>
              <a:t>Show Dr. R your well plate with test solutions and indicator, and your completed data table, which corresponds to the wells; to be signed before leaving Lab</a:t>
            </a:r>
          </a:p>
          <a:p>
            <a:pPr marL="514350" indent="-514350">
              <a:buFont typeface="Arial" charset="0"/>
              <a:buNone/>
            </a:pPr>
            <a:endParaRPr lang="en-US" sz="1600" i="1">
              <a:solidFill>
                <a:srgbClr val="FF0000"/>
              </a:solidFill>
            </a:endParaRPr>
          </a:p>
          <a:p>
            <a:pPr marL="514350" indent="-514350">
              <a:buFont typeface="Arial" charset="0"/>
              <a:buNone/>
            </a:pPr>
            <a:r>
              <a:rPr lang="en-US" i="1">
                <a:solidFill>
                  <a:srgbClr val="FF0000"/>
                </a:solidFill>
              </a:rPr>
              <a:t>Due Next Week:</a:t>
            </a:r>
          </a:p>
          <a:p>
            <a:pPr marL="514350" indent="-514350">
              <a:buFont typeface="Arial" charset="0"/>
              <a:buNone/>
            </a:pPr>
            <a:r>
              <a:rPr lang="en-US" i="1">
                <a:solidFill>
                  <a:srgbClr val="FF0000"/>
                </a:solidFill>
              </a:rPr>
              <a:t>Fully Completed Handout plus On-line Questions</a:t>
            </a:r>
          </a:p>
          <a:p>
            <a:pPr marL="514350" indent="-514350">
              <a:buFont typeface="Arial" charset="0"/>
              <a:buNone/>
            </a:pPr>
            <a:r>
              <a:rPr lang="en-US" sz="1800" i="1"/>
              <a:t>http://chemconnections.org/general/chem108/Acids-Bases%20Guide.html</a:t>
            </a:r>
          </a:p>
          <a:p>
            <a:pPr marL="514350" indent="-514350">
              <a:buFont typeface="Arial" charset="0"/>
              <a:buNone/>
            </a:pPr>
            <a:endParaRPr lang="en-US" i="1">
              <a:solidFill>
                <a:srgbClr val="FF0000"/>
              </a:solidFill>
            </a:endParaRPr>
          </a:p>
          <a:p>
            <a:pPr marL="514350" indent="-514350">
              <a:buFont typeface="Arial" charset="0"/>
              <a:buNone/>
            </a:pPr>
            <a:endParaRPr lang="en-US" i="1">
              <a:solidFill>
                <a:srgbClr val="FF0000"/>
              </a:solidFill>
            </a:endParaRPr>
          </a:p>
          <a:p>
            <a:pPr marL="514350" indent="-514350">
              <a:buFont typeface="Arial" charset="0"/>
              <a:buNone/>
            </a:pPr>
            <a:endParaRPr lang="en-US" i="1">
              <a:solidFill>
                <a:srgbClr val="FF0000"/>
              </a:solidFill>
            </a:endParaRPr>
          </a:p>
          <a:p>
            <a:pPr marL="514350" indent="-514350">
              <a:buFont typeface="Arial" charset="0"/>
              <a:buNone/>
            </a:pPr>
            <a:r>
              <a:rPr lang="en-US" i="1">
                <a:solidFill>
                  <a:srgbClr val="FF0000"/>
                </a:solidFill>
              </a:rPr>
              <a:t>		</a:t>
            </a:r>
            <a:endParaRPr lang="en-US"/>
          </a:p>
        </p:txBody>
      </p:sp>
      <p:pic>
        <p:nvPicPr>
          <p:cNvPr id="39940" name="Picture 19" descr="Screen Shot 2018-11-26 at 4.11.0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774825"/>
            <a:ext cx="2670175" cy="19351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50919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80875</TotalTime>
  <Words>859</Words>
  <Application>Microsoft Macintosh PowerPoint</Application>
  <PresentationFormat>On-screen Show (4:3)</PresentationFormat>
  <Paragraphs>126</Paragraphs>
  <Slides>19</Slides>
  <Notes>5</Notes>
  <HiddenSlides>0</HiddenSlides>
  <MMClips>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2" baseType="lpstr">
      <vt:lpstr>Office Theme</vt:lpstr>
      <vt:lpstr>Document</vt:lpstr>
      <vt:lpstr>Equation</vt:lpstr>
      <vt:lpstr>Chem 108: Class/ Lab  Week 13</vt:lpstr>
      <vt:lpstr>Chem 108: Class/ Lab  Week 13: 2019f</vt:lpstr>
      <vt:lpstr>Chem 108: Class/ Lab  Week 13</vt:lpstr>
      <vt:lpstr>PowerPoint Presentation</vt:lpstr>
      <vt:lpstr>Water as an Acid and a Base  Self-ionization</vt:lpstr>
      <vt:lpstr>Pure Water is an Acid and a Base</vt:lpstr>
      <vt:lpstr>The pH Scale</vt:lpstr>
      <vt:lpstr>The pH Scale</vt:lpstr>
      <vt:lpstr>The pH Scale</vt:lpstr>
      <vt:lpstr>Indicators</vt:lpstr>
      <vt:lpstr>PowerPoint Presentation</vt:lpstr>
      <vt:lpstr>PowerPoint Presentation</vt:lpstr>
      <vt:lpstr>PowerPoint Presentation</vt:lpstr>
      <vt:lpstr>PowerPoint Presentation</vt:lpstr>
      <vt:lpstr>Chem 108: Class/ Lab  Week 13</vt:lpstr>
      <vt:lpstr>Acid-Base Strengths pH [indicator paper &amp; pH meter]</vt:lpstr>
      <vt:lpstr>PowerPoint Presentation</vt:lpstr>
      <vt:lpstr>Lab pH: pH Meter</vt:lpstr>
      <vt:lpstr>Chem 108: Class/ Lab  Week 13</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174</cp:revision>
  <cp:lastPrinted>2019-11-11T18:25:17Z</cp:lastPrinted>
  <dcterms:created xsi:type="dcterms:W3CDTF">2017-10-22T19:04:45Z</dcterms:created>
  <dcterms:modified xsi:type="dcterms:W3CDTF">2019-11-14T21:59:35Z</dcterms:modified>
</cp:coreProperties>
</file>